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9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A54AE-0278-4DB6-BE67-196237A7EB30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8EFF8-405A-47E5-A903-0971291CBF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0041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Systemic review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byRajoo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et. al. in 2021: out of 43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records reviewed (PRISMA framework), only 4 of them were focused on the spatial analysis of urban green space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  Kasim et. al. (2019) published a study that documented the changes in urban green spaces between 2002, 2012 and 2017 with the use of high-resolution aerial imagery</a:t>
            </a:r>
          </a:p>
          <a:p>
            <a:pPr marL="171450" indent="-171450"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Kanniah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(2017) made use of time-series Landsat satellite imagery to monitor green cover changes in Kuala Lumpur from 2001 to 2016</a:t>
            </a:r>
          </a:p>
          <a:p>
            <a:pPr marL="171450" indent="-171450"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Ludin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Rusli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(2009) monitored the quality and distribution of open spaces in Johor Bahru Tengah Municipal Council with remote sensing data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8EFF8-405A-47E5-A903-0971291CBF61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023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Dong et. Al. 2018 review of multiple street view configurations used by previous research.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8EFF8-405A-47E5-A903-0971291CBF61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589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26AE-B35F-8C94-97CE-8252F383E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E740B-212C-7716-4FDE-E429A41CC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34880-E58D-83BF-E55D-62A3E258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B2EDC-7377-3D7A-3412-EF1E2A03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639CC-71B5-0FD6-0C13-2CE3A66C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057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309E-D706-0BA6-4999-2097662C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4D58A-1418-1BEE-30C7-26B8B6AA0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E07D5-7C9A-34BE-7710-94A1B2F5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D0A2B-9CD9-2279-F2FC-CA95DAB2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C12BD-E29D-7925-3747-25A8303D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1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3404F-50F7-9492-5B0C-EC442DEAD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AE0F4-08FE-2A93-B300-241FC2052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77925-870E-A686-F132-5CAB19D8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91FA-D534-D6DC-8D7B-A0F4DF3E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FBFEA-D065-B709-E526-92F9B0CA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7240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355-37D7-456D-A945-BFBDEBB4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07F9D-0FF1-C4CA-A08B-3F5511320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AF00-67E0-9471-F57C-8776B778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316B2-657B-6445-822A-58DF09543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766FE-B655-C182-FF6C-57CF9076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345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96E1-7BC7-3206-1417-CAC00A6D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1A255-8843-77C3-4CA2-2B0078631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B4229-206D-0B98-27BE-9FBE926B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9A20A-6EE0-F59C-C9A9-1F97A08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57EAB-F63C-B203-D178-24F48D28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2120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1F6C-F7CD-B5E8-399F-0597D05C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F71F-91CB-00BD-AC40-72372D1DB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DEC24-2CBB-2C3C-AE7C-11910E675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485D8-2E55-053B-9B17-E0003FF5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C1E07-E8BF-AF8B-6184-3594AEC4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B06CB-32DB-0C09-C134-498BCEE3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3097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804C-803F-15DA-E1C2-32E7296C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EC18A-818A-DE0A-A764-07D871478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7DC97-5835-C4F4-DF3D-40BB4D85A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FAF56-26E7-E7C5-5E66-1E5E09479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737D3-0901-EC4F-7100-2CB63AA85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F30F5-7A91-0D03-4D54-9F44A71C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73739-642C-421D-D9CE-0C4E4F78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6D341-D0B2-DBB4-2A92-4595E491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657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DC4A-C2A1-BCAB-4729-A6D3A24A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6CE9E-A5E6-F818-37C2-82FF60B31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F751A-B4D3-54A4-D8E9-E0C69C14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5DD16-8750-DFC2-BD76-2747863D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5766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5D006-66BD-862F-C5EA-32E63945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77E05-D5AF-8133-093A-1807D2EC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6B4E5-2174-FA2B-FEF8-681DF8B6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0068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5010-EC41-68DD-32A7-F4A81E7DD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E825-531E-A511-86A6-315B52854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EF69E-0C33-3412-53CF-3433DC0A2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AA9D2-2981-172F-A48E-87537B39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D7444-6DCE-1587-E0F1-DBD3F79DC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BAA39-D351-1BAE-6420-27CF435A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321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E42D-40B5-3D67-8099-3FE13D2E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622AFF-F1CE-CB86-6007-7D49B7EEA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A8F92-D126-36B6-2AAA-43C3E1E9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9EDAE-E4E4-FBA0-31FE-A13D658A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D1C93-6B7E-8E4C-80EC-B2C86977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0C3B5-50FC-52A4-7B17-9E7E5198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2042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25774-A495-2295-17EE-0A163C18C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61E77-3445-8BCF-DD99-9ECA19A20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72211-80E6-889C-6410-C7CCEEC41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40242-D719-478A-88E8-BBE3CC8FCD7B}" type="datetimeFigureOut">
              <a:rPr lang="en-MY" smtClean="0"/>
              <a:t>26/5/2023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1674F-D7AF-A78C-B9E3-2EB35B205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1DCC3-C57C-F0D1-0B5E-DC1712E8E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680E-A333-424C-90ED-DA508856110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617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llcai/treepedia_dl_public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llcai/treepedia_dl_public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street, way&#10;&#10;Description automatically generated">
            <a:extLst>
              <a:ext uri="{FF2B5EF4-FFF2-40B4-BE49-F238E27FC236}">
                <a16:creationId xmlns:a16="http://schemas.microsoft.com/office/drawing/2014/main" id="{099FFE11-E386-1E1A-AA54-C7C41F9FA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5301"/>
                    </a14:imgEffect>
                    <a14:imgEffect>
                      <a14:saturation sat="57000"/>
                    </a14:imgEffect>
                    <a14:imgEffect>
                      <a14:brightnessContrast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60"/>
          <a:stretch/>
        </p:blipFill>
        <p:spPr>
          <a:xfrm>
            <a:off x="-2882434" y="0"/>
            <a:ext cx="7141030" cy="6956433"/>
          </a:xfrm>
          <a:prstGeom prst="rect">
            <a:avLst/>
          </a:prstGeom>
          <a:effectLst>
            <a:outerShdw blurRad="50800" dist="50800" dir="5400000" sx="97000" sy="97000" algn="ctr" rotWithShape="0">
              <a:schemeClr val="tx1"/>
            </a:outerShdw>
            <a:softEdge rad="76200"/>
          </a:effectLst>
          <a:scene3d>
            <a:camera prst="orthographicFront"/>
            <a:lightRig rig="threePt" dir="t"/>
          </a:scene3d>
          <a:sp3d>
            <a:bevelT w="0"/>
            <a:bevelB w="152400" h="50800" prst="softRound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7CC4A-5A88-01BF-5EC9-4F86BC039A91}"/>
              </a:ext>
            </a:extLst>
          </p:cNvPr>
          <p:cNvSpPr txBox="1"/>
          <p:nvPr/>
        </p:nvSpPr>
        <p:spPr>
          <a:xfrm>
            <a:off x="4932680" y="1641813"/>
            <a:ext cx="567436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Urban Analytics on Green Coverage in Malaysia with Street View Images</a:t>
            </a:r>
            <a:endParaRPr lang="en-US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b="0" i="0" u="none" strike="noStrike" dirty="0">
                <a:solidFill>
                  <a:srgbClr val="000000"/>
                </a:solidFill>
                <a:effectLst/>
                <a:latin typeface="Roboto Mono" panose="020B0604020202020204" pitchFamily="49" charset="0"/>
              </a:rPr>
            </a:b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1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Proposal by: Chong Xian Jun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Supervisor: Ts. Dr. Chan Weng Howe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MY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1CEAA0-62B5-AE53-AFF4-BB1B9F08F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680" y="310931"/>
            <a:ext cx="18192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2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Comparison on </a:t>
            </a:r>
            <a:r>
              <a:rPr lang="en-MY" sz="28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Prediction Models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FFA2F-C6EC-FCD4-15B9-D230F797DE6B}"/>
              </a:ext>
            </a:extLst>
          </p:cNvPr>
          <p:cNvSpPr/>
          <p:nvPr/>
        </p:nvSpPr>
        <p:spPr>
          <a:xfrm>
            <a:off x="5638800" y="4145280"/>
            <a:ext cx="1905000" cy="655320"/>
          </a:xfrm>
          <a:custGeom>
            <a:avLst/>
            <a:gdLst>
              <a:gd name="connsiteX0" fmla="*/ 0 w 1905000"/>
              <a:gd name="connsiteY0" fmla="*/ 0 h 655320"/>
              <a:gd name="connsiteX1" fmla="*/ 673100 w 1905000"/>
              <a:gd name="connsiteY1" fmla="*/ 0 h 655320"/>
              <a:gd name="connsiteX2" fmla="*/ 1270000 w 1905000"/>
              <a:gd name="connsiteY2" fmla="*/ 0 h 655320"/>
              <a:gd name="connsiteX3" fmla="*/ 1905000 w 1905000"/>
              <a:gd name="connsiteY3" fmla="*/ 0 h 655320"/>
              <a:gd name="connsiteX4" fmla="*/ 1905000 w 1905000"/>
              <a:gd name="connsiteY4" fmla="*/ 655320 h 655320"/>
              <a:gd name="connsiteX5" fmla="*/ 1250950 w 1905000"/>
              <a:gd name="connsiteY5" fmla="*/ 655320 h 655320"/>
              <a:gd name="connsiteX6" fmla="*/ 673100 w 1905000"/>
              <a:gd name="connsiteY6" fmla="*/ 655320 h 655320"/>
              <a:gd name="connsiteX7" fmla="*/ 0 w 1905000"/>
              <a:gd name="connsiteY7" fmla="*/ 655320 h 655320"/>
              <a:gd name="connsiteX8" fmla="*/ 0 w 1905000"/>
              <a:gd name="connsiteY8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655320" extrusionOk="0">
                <a:moveTo>
                  <a:pt x="0" y="0"/>
                </a:moveTo>
                <a:cubicBezTo>
                  <a:pt x="283962" y="32918"/>
                  <a:pt x="364205" y="-33385"/>
                  <a:pt x="673100" y="0"/>
                </a:cubicBezTo>
                <a:cubicBezTo>
                  <a:pt x="981995" y="33385"/>
                  <a:pt x="1093571" y="13726"/>
                  <a:pt x="1270000" y="0"/>
                </a:cubicBezTo>
                <a:cubicBezTo>
                  <a:pt x="1446429" y="-13726"/>
                  <a:pt x="1737725" y="19842"/>
                  <a:pt x="1905000" y="0"/>
                </a:cubicBezTo>
                <a:cubicBezTo>
                  <a:pt x="1909706" y="172607"/>
                  <a:pt x="1900164" y="491519"/>
                  <a:pt x="1905000" y="655320"/>
                </a:cubicBezTo>
                <a:cubicBezTo>
                  <a:pt x="1586914" y="628927"/>
                  <a:pt x="1466767" y="678345"/>
                  <a:pt x="1250950" y="655320"/>
                </a:cubicBezTo>
                <a:cubicBezTo>
                  <a:pt x="1035133" y="632296"/>
                  <a:pt x="867619" y="668227"/>
                  <a:pt x="673100" y="655320"/>
                </a:cubicBezTo>
                <a:cubicBezTo>
                  <a:pt x="478581" y="642414"/>
                  <a:pt x="171079" y="621931"/>
                  <a:pt x="0" y="655320"/>
                </a:cubicBezTo>
                <a:cubicBezTo>
                  <a:pt x="26987" y="468504"/>
                  <a:pt x="9452" y="30636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47170710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BB0CD8-2663-790B-ADC4-43873373DFF9}"/>
              </a:ext>
            </a:extLst>
          </p:cNvPr>
          <p:cNvSpPr/>
          <p:nvPr/>
        </p:nvSpPr>
        <p:spPr>
          <a:xfrm>
            <a:off x="3429000" y="4847810"/>
            <a:ext cx="1905000" cy="655320"/>
          </a:xfrm>
          <a:custGeom>
            <a:avLst/>
            <a:gdLst>
              <a:gd name="connsiteX0" fmla="*/ 0 w 1905000"/>
              <a:gd name="connsiteY0" fmla="*/ 0 h 655320"/>
              <a:gd name="connsiteX1" fmla="*/ 673100 w 1905000"/>
              <a:gd name="connsiteY1" fmla="*/ 0 h 655320"/>
              <a:gd name="connsiteX2" fmla="*/ 1270000 w 1905000"/>
              <a:gd name="connsiteY2" fmla="*/ 0 h 655320"/>
              <a:gd name="connsiteX3" fmla="*/ 1905000 w 1905000"/>
              <a:gd name="connsiteY3" fmla="*/ 0 h 655320"/>
              <a:gd name="connsiteX4" fmla="*/ 1905000 w 1905000"/>
              <a:gd name="connsiteY4" fmla="*/ 655320 h 655320"/>
              <a:gd name="connsiteX5" fmla="*/ 1250950 w 1905000"/>
              <a:gd name="connsiteY5" fmla="*/ 655320 h 655320"/>
              <a:gd name="connsiteX6" fmla="*/ 673100 w 1905000"/>
              <a:gd name="connsiteY6" fmla="*/ 655320 h 655320"/>
              <a:gd name="connsiteX7" fmla="*/ 0 w 1905000"/>
              <a:gd name="connsiteY7" fmla="*/ 655320 h 655320"/>
              <a:gd name="connsiteX8" fmla="*/ 0 w 1905000"/>
              <a:gd name="connsiteY8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655320" extrusionOk="0">
                <a:moveTo>
                  <a:pt x="0" y="0"/>
                </a:moveTo>
                <a:cubicBezTo>
                  <a:pt x="283962" y="32918"/>
                  <a:pt x="364205" y="-33385"/>
                  <a:pt x="673100" y="0"/>
                </a:cubicBezTo>
                <a:cubicBezTo>
                  <a:pt x="981995" y="33385"/>
                  <a:pt x="1093571" y="13726"/>
                  <a:pt x="1270000" y="0"/>
                </a:cubicBezTo>
                <a:cubicBezTo>
                  <a:pt x="1446429" y="-13726"/>
                  <a:pt x="1737725" y="19842"/>
                  <a:pt x="1905000" y="0"/>
                </a:cubicBezTo>
                <a:cubicBezTo>
                  <a:pt x="1909706" y="172607"/>
                  <a:pt x="1900164" y="491519"/>
                  <a:pt x="1905000" y="655320"/>
                </a:cubicBezTo>
                <a:cubicBezTo>
                  <a:pt x="1586914" y="628927"/>
                  <a:pt x="1466767" y="678345"/>
                  <a:pt x="1250950" y="655320"/>
                </a:cubicBezTo>
                <a:cubicBezTo>
                  <a:pt x="1035133" y="632296"/>
                  <a:pt x="867619" y="668227"/>
                  <a:pt x="673100" y="655320"/>
                </a:cubicBezTo>
                <a:cubicBezTo>
                  <a:pt x="478581" y="642414"/>
                  <a:pt x="171079" y="621931"/>
                  <a:pt x="0" y="655320"/>
                </a:cubicBezTo>
                <a:cubicBezTo>
                  <a:pt x="26987" y="468504"/>
                  <a:pt x="9452" y="30636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47170710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3385C9A-EB8A-4D08-B4A6-F27F97CB5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49407"/>
              </p:ext>
            </p:extLst>
          </p:nvPr>
        </p:nvGraphicFramePr>
        <p:xfrm>
          <a:off x="873760" y="1219200"/>
          <a:ext cx="10708642" cy="4938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880">
                  <a:extLst>
                    <a:ext uri="{9D8B030D-6E8A-4147-A177-3AD203B41FA5}">
                      <a16:colId xmlns:a16="http://schemas.microsoft.com/office/drawing/2014/main" val="24495357"/>
                    </a:ext>
                  </a:extLst>
                </a:gridCol>
                <a:gridCol w="1757030">
                  <a:extLst>
                    <a:ext uri="{9D8B030D-6E8A-4147-A177-3AD203B41FA5}">
                      <a16:colId xmlns:a16="http://schemas.microsoft.com/office/drawing/2014/main" val="2074432191"/>
                    </a:ext>
                  </a:extLst>
                </a:gridCol>
                <a:gridCol w="1858955">
                  <a:extLst>
                    <a:ext uri="{9D8B030D-6E8A-4147-A177-3AD203B41FA5}">
                      <a16:colId xmlns:a16="http://schemas.microsoft.com/office/drawing/2014/main" val="1697246295"/>
                    </a:ext>
                  </a:extLst>
                </a:gridCol>
                <a:gridCol w="1858955">
                  <a:extLst>
                    <a:ext uri="{9D8B030D-6E8A-4147-A177-3AD203B41FA5}">
                      <a16:colId xmlns:a16="http://schemas.microsoft.com/office/drawing/2014/main" val="2755706470"/>
                    </a:ext>
                  </a:extLst>
                </a:gridCol>
                <a:gridCol w="1858955">
                  <a:extLst>
                    <a:ext uri="{9D8B030D-6E8A-4147-A177-3AD203B41FA5}">
                      <a16:colId xmlns:a16="http://schemas.microsoft.com/office/drawing/2014/main" val="1338077017"/>
                    </a:ext>
                  </a:extLst>
                </a:gridCol>
                <a:gridCol w="1413867">
                  <a:extLst>
                    <a:ext uri="{9D8B030D-6E8A-4147-A177-3AD203B41FA5}">
                      <a16:colId xmlns:a16="http://schemas.microsoft.com/office/drawing/2014/main" val="1653979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IOU (%)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Error (%) compared with true GVI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Correlation Coefficient with true GVI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5-95% of GVI Estimation Error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16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Unsupervised Segmentation (Li et. al.)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44.7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0.708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-26.6, 18.7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Pixel-segmented GSV image</a:t>
                      </a:r>
                      <a:endParaRPr lang="en-MY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DCNN semantic segmentation (Cai et. al., 2018)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61.3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7.83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0.830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-20.0, 12.37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Pixel-segmented GSV image</a:t>
                      </a:r>
                      <a:endParaRPr lang="en-MY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MY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46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DCNN end-to-end (Cai et. al., 2018)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4.67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0.939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-10.9, 7.97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Single GVI value between 0 and 1</a:t>
                      </a:r>
                    </a:p>
                  </a:txBody>
                  <a:tcPr marL="63500" marR="63500" marT="63500" marB="635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77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HR-</a:t>
                      </a:r>
                      <a:r>
                        <a:rPr lang="en-MY" sz="1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NetOCR</a:t>
                      </a: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(Zhang and Hu, 2022)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80.6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Pixel-segmented GSV image</a:t>
                      </a:r>
                      <a:endParaRPr lang="en-MY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MY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8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DeepLabV3+ (Xia et. al., 2021)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78.37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216" marR="50216" marT="50216" marB="502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Pixel-segmented GSV image</a:t>
                      </a:r>
                      <a:endParaRPr lang="en-MY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MY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181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46DF011C-C7A8-E299-4266-1FF95486DF8B}"/>
              </a:ext>
            </a:extLst>
          </p:cNvPr>
          <p:cNvSpPr/>
          <p:nvPr/>
        </p:nvSpPr>
        <p:spPr>
          <a:xfrm>
            <a:off x="4526280" y="4008865"/>
            <a:ext cx="1905000" cy="655320"/>
          </a:xfrm>
          <a:custGeom>
            <a:avLst/>
            <a:gdLst>
              <a:gd name="connsiteX0" fmla="*/ 0 w 1905000"/>
              <a:gd name="connsiteY0" fmla="*/ 0 h 655320"/>
              <a:gd name="connsiteX1" fmla="*/ 673100 w 1905000"/>
              <a:gd name="connsiteY1" fmla="*/ 0 h 655320"/>
              <a:gd name="connsiteX2" fmla="*/ 1270000 w 1905000"/>
              <a:gd name="connsiteY2" fmla="*/ 0 h 655320"/>
              <a:gd name="connsiteX3" fmla="*/ 1905000 w 1905000"/>
              <a:gd name="connsiteY3" fmla="*/ 0 h 655320"/>
              <a:gd name="connsiteX4" fmla="*/ 1905000 w 1905000"/>
              <a:gd name="connsiteY4" fmla="*/ 655320 h 655320"/>
              <a:gd name="connsiteX5" fmla="*/ 1250950 w 1905000"/>
              <a:gd name="connsiteY5" fmla="*/ 655320 h 655320"/>
              <a:gd name="connsiteX6" fmla="*/ 673100 w 1905000"/>
              <a:gd name="connsiteY6" fmla="*/ 655320 h 655320"/>
              <a:gd name="connsiteX7" fmla="*/ 0 w 1905000"/>
              <a:gd name="connsiteY7" fmla="*/ 655320 h 655320"/>
              <a:gd name="connsiteX8" fmla="*/ 0 w 1905000"/>
              <a:gd name="connsiteY8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655320" extrusionOk="0">
                <a:moveTo>
                  <a:pt x="0" y="0"/>
                </a:moveTo>
                <a:cubicBezTo>
                  <a:pt x="283962" y="32918"/>
                  <a:pt x="364205" y="-33385"/>
                  <a:pt x="673100" y="0"/>
                </a:cubicBezTo>
                <a:cubicBezTo>
                  <a:pt x="981995" y="33385"/>
                  <a:pt x="1093571" y="13726"/>
                  <a:pt x="1270000" y="0"/>
                </a:cubicBezTo>
                <a:cubicBezTo>
                  <a:pt x="1446429" y="-13726"/>
                  <a:pt x="1737725" y="19842"/>
                  <a:pt x="1905000" y="0"/>
                </a:cubicBezTo>
                <a:cubicBezTo>
                  <a:pt x="1909706" y="172607"/>
                  <a:pt x="1900164" y="491519"/>
                  <a:pt x="1905000" y="655320"/>
                </a:cubicBezTo>
                <a:cubicBezTo>
                  <a:pt x="1586914" y="628927"/>
                  <a:pt x="1466767" y="678345"/>
                  <a:pt x="1250950" y="655320"/>
                </a:cubicBezTo>
                <a:cubicBezTo>
                  <a:pt x="1035133" y="632296"/>
                  <a:pt x="867619" y="668227"/>
                  <a:pt x="673100" y="655320"/>
                </a:cubicBezTo>
                <a:cubicBezTo>
                  <a:pt x="478581" y="642414"/>
                  <a:pt x="171079" y="621931"/>
                  <a:pt x="0" y="655320"/>
                </a:cubicBezTo>
                <a:cubicBezTo>
                  <a:pt x="26987" y="468504"/>
                  <a:pt x="9452" y="30636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47170710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F456C4-E2C4-1EFC-E848-855675C4A063}"/>
              </a:ext>
            </a:extLst>
          </p:cNvPr>
          <p:cNvSpPr/>
          <p:nvPr/>
        </p:nvSpPr>
        <p:spPr>
          <a:xfrm>
            <a:off x="2758440" y="4755660"/>
            <a:ext cx="1905000" cy="655320"/>
          </a:xfrm>
          <a:custGeom>
            <a:avLst/>
            <a:gdLst>
              <a:gd name="connsiteX0" fmla="*/ 0 w 1905000"/>
              <a:gd name="connsiteY0" fmla="*/ 0 h 655320"/>
              <a:gd name="connsiteX1" fmla="*/ 673100 w 1905000"/>
              <a:gd name="connsiteY1" fmla="*/ 0 h 655320"/>
              <a:gd name="connsiteX2" fmla="*/ 1270000 w 1905000"/>
              <a:gd name="connsiteY2" fmla="*/ 0 h 655320"/>
              <a:gd name="connsiteX3" fmla="*/ 1905000 w 1905000"/>
              <a:gd name="connsiteY3" fmla="*/ 0 h 655320"/>
              <a:gd name="connsiteX4" fmla="*/ 1905000 w 1905000"/>
              <a:gd name="connsiteY4" fmla="*/ 655320 h 655320"/>
              <a:gd name="connsiteX5" fmla="*/ 1250950 w 1905000"/>
              <a:gd name="connsiteY5" fmla="*/ 655320 h 655320"/>
              <a:gd name="connsiteX6" fmla="*/ 673100 w 1905000"/>
              <a:gd name="connsiteY6" fmla="*/ 655320 h 655320"/>
              <a:gd name="connsiteX7" fmla="*/ 0 w 1905000"/>
              <a:gd name="connsiteY7" fmla="*/ 655320 h 655320"/>
              <a:gd name="connsiteX8" fmla="*/ 0 w 1905000"/>
              <a:gd name="connsiteY8" fmla="*/ 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655320" extrusionOk="0">
                <a:moveTo>
                  <a:pt x="0" y="0"/>
                </a:moveTo>
                <a:cubicBezTo>
                  <a:pt x="283962" y="32918"/>
                  <a:pt x="364205" y="-33385"/>
                  <a:pt x="673100" y="0"/>
                </a:cubicBezTo>
                <a:cubicBezTo>
                  <a:pt x="981995" y="33385"/>
                  <a:pt x="1093571" y="13726"/>
                  <a:pt x="1270000" y="0"/>
                </a:cubicBezTo>
                <a:cubicBezTo>
                  <a:pt x="1446429" y="-13726"/>
                  <a:pt x="1737725" y="19842"/>
                  <a:pt x="1905000" y="0"/>
                </a:cubicBezTo>
                <a:cubicBezTo>
                  <a:pt x="1909706" y="172607"/>
                  <a:pt x="1900164" y="491519"/>
                  <a:pt x="1905000" y="655320"/>
                </a:cubicBezTo>
                <a:cubicBezTo>
                  <a:pt x="1586914" y="628927"/>
                  <a:pt x="1466767" y="678345"/>
                  <a:pt x="1250950" y="655320"/>
                </a:cubicBezTo>
                <a:cubicBezTo>
                  <a:pt x="1035133" y="632296"/>
                  <a:pt x="867619" y="668227"/>
                  <a:pt x="673100" y="655320"/>
                </a:cubicBezTo>
                <a:cubicBezTo>
                  <a:pt x="478581" y="642414"/>
                  <a:pt x="171079" y="621931"/>
                  <a:pt x="0" y="655320"/>
                </a:cubicBezTo>
                <a:cubicBezTo>
                  <a:pt x="26987" y="468504"/>
                  <a:pt x="9452" y="30636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47170710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7928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Research Framework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663CC71-FB24-7635-0C5B-283A5A15EC35}"/>
              </a:ext>
            </a:extLst>
          </p:cNvPr>
          <p:cNvSpPr/>
          <p:nvPr/>
        </p:nvSpPr>
        <p:spPr>
          <a:xfrm>
            <a:off x="1589405" y="1668145"/>
            <a:ext cx="1210310" cy="9309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Define field of interest and topic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4F67C6-28AC-31B3-C282-E5F17BF25A39}"/>
              </a:ext>
            </a:extLst>
          </p:cNvPr>
          <p:cNvSpPr/>
          <p:nvPr/>
        </p:nvSpPr>
        <p:spPr>
          <a:xfrm>
            <a:off x="1589405" y="2794635"/>
            <a:ext cx="1210310" cy="9309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Literature review</a:t>
            </a:r>
            <a:endParaRPr lang="en-MY" sz="120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B1AC17-591A-AC0F-6F4B-6F4CDB26EF39}"/>
              </a:ext>
            </a:extLst>
          </p:cNvPr>
          <p:cNvSpPr/>
          <p:nvPr/>
        </p:nvSpPr>
        <p:spPr>
          <a:xfrm>
            <a:off x="1589405" y="3921125"/>
            <a:ext cx="1210310" cy="9309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Formulate aim and objective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82EF16C-1D9F-6F3C-8C23-DA92D92738D0}"/>
              </a:ext>
            </a:extLst>
          </p:cNvPr>
          <p:cNvSpPr/>
          <p:nvPr/>
        </p:nvSpPr>
        <p:spPr>
          <a:xfrm>
            <a:off x="1589405" y="5022850"/>
            <a:ext cx="1210310" cy="9309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Define Scope of Study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422C61-96E0-4D72-5DB1-A56EEC1B2BFB}"/>
              </a:ext>
            </a:extLst>
          </p:cNvPr>
          <p:cNvSpPr/>
          <p:nvPr/>
        </p:nvSpPr>
        <p:spPr>
          <a:xfrm>
            <a:off x="822960" y="1463040"/>
            <a:ext cx="2499360" cy="4882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     Phase 1: Problem Formulation</a:t>
            </a:r>
            <a:r>
              <a:rPr lang="en-MY" dirty="0"/>
              <a:t>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78E3451-CFF1-C06E-A4C8-B2117F0A8143}"/>
              </a:ext>
            </a:extLst>
          </p:cNvPr>
          <p:cNvSpPr/>
          <p:nvPr/>
        </p:nvSpPr>
        <p:spPr>
          <a:xfrm>
            <a:off x="3566159" y="1463040"/>
            <a:ext cx="505968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Phase 2: Data Preparation</a:t>
            </a:r>
            <a:endParaRPr lang="en-MY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0394155-072E-311D-EC28-55F8C8D15A1C}"/>
              </a:ext>
            </a:extLst>
          </p:cNvPr>
          <p:cNvSpPr/>
          <p:nvPr/>
        </p:nvSpPr>
        <p:spPr>
          <a:xfrm>
            <a:off x="5122862" y="1947565"/>
            <a:ext cx="1930400" cy="4483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collection from GSV</a:t>
            </a:r>
            <a:endParaRPr lang="en-MY" sz="120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510A345-B4A4-5266-8A4C-7E0B4B4635C8}"/>
              </a:ext>
            </a:extLst>
          </p:cNvPr>
          <p:cNvSpPr/>
          <p:nvPr/>
        </p:nvSpPr>
        <p:spPr>
          <a:xfrm>
            <a:off x="5139372" y="2531130"/>
            <a:ext cx="1913255" cy="381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Preprocessing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CB520E3-1BDD-D7DF-9ADA-8759A9000F36}"/>
              </a:ext>
            </a:extLst>
          </p:cNvPr>
          <p:cNvSpPr/>
          <p:nvPr/>
        </p:nvSpPr>
        <p:spPr>
          <a:xfrm>
            <a:off x="4275774" y="3293245"/>
            <a:ext cx="1159510" cy="567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Convert to RGB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EB888E-B791-0A6F-64A2-E538C46323A1}"/>
              </a:ext>
            </a:extLst>
          </p:cNvPr>
          <p:cNvSpPr/>
          <p:nvPr/>
        </p:nvSpPr>
        <p:spPr>
          <a:xfrm>
            <a:off x="6661785" y="3275657"/>
            <a:ext cx="1151255" cy="567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Ground Truth Generation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B4F0B03-EF6E-3774-E484-2291F9CDD05C}"/>
              </a:ext>
            </a:extLst>
          </p:cNvPr>
          <p:cNvSpPr/>
          <p:nvPr/>
        </p:nvSpPr>
        <p:spPr>
          <a:xfrm>
            <a:off x="4003675" y="4962796"/>
            <a:ext cx="1083310" cy="8706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Unsupervised  Segmentation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(benchmark)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268CDD-0861-43A0-1D3D-B4B2FBDDFCA4}"/>
              </a:ext>
            </a:extLst>
          </p:cNvPr>
          <p:cNvSpPr/>
          <p:nvPr/>
        </p:nvSpPr>
        <p:spPr>
          <a:xfrm>
            <a:off x="5216208" y="4962796"/>
            <a:ext cx="854710" cy="8732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Deep Learning Models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E1F2822-D380-1298-84BF-3637E9981FB4}"/>
              </a:ext>
            </a:extLst>
          </p:cNvPr>
          <p:cNvSpPr/>
          <p:nvPr/>
        </p:nvSpPr>
        <p:spPr>
          <a:xfrm>
            <a:off x="6372860" y="5147672"/>
            <a:ext cx="2065020" cy="685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Evaluate Accuracy (MAE, r, 5-95% Estimation Error)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287FCB0-5BB8-AD5D-1061-95C96D9E5DDF}"/>
              </a:ext>
            </a:extLst>
          </p:cNvPr>
          <p:cNvSpPr/>
          <p:nvPr/>
        </p:nvSpPr>
        <p:spPr>
          <a:xfrm>
            <a:off x="3566160" y="4405650"/>
            <a:ext cx="5059680" cy="1939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Phase 3:Model Development and Evaluation</a:t>
            </a:r>
            <a:endParaRPr lang="en-MY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F21F401-D6DE-451D-2AFF-2268BE9AEC11}"/>
              </a:ext>
            </a:extLst>
          </p:cNvPr>
          <p:cNvSpPr/>
          <p:nvPr/>
        </p:nvSpPr>
        <p:spPr>
          <a:xfrm>
            <a:off x="9682480" y="1781466"/>
            <a:ext cx="1210310" cy="9309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Visualize GVI on study site.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814145A-5BB5-37A1-4C2A-62EE07501E48}"/>
              </a:ext>
            </a:extLst>
          </p:cNvPr>
          <p:cNvSpPr/>
          <p:nvPr/>
        </p:nvSpPr>
        <p:spPr>
          <a:xfrm>
            <a:off x="9698356" y="2851170"/>
            <a:ext cx="1210310" cy="9309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Descriptive Analysis on GVI values. </a:t>
            </a:r>
            <a:endParaRPr lang="en-MY" sz="120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2FB0DA6-DD65-9F5B-5044-029EDCA860DA}"/>
              </a:ext>
            </a:extLst>
          </p:cNvPr>
          <p:cNvSpPr/>
          <p:nvPr/>
        </p:nvSpPr>
        <p:spPr>
          <a:xfrm>
            <a:off x="9698356" y="3910438"/>
            <a:ext cx="1210310" cy="9309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Clustering Analysis</a:t>
            </a:r>
            <a:endParaRPr lang="en-MY" sz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25BF742-F7DA-B560-4EBA-61AB172D02BA}"/>
              </a:ext>
            </a:extLst>
          </p:cNvPr>
          <p:cNvSpPr/>
          <p:nvPr/>
        </p:nvSpPr>
        <p:spPr>
          <a:xfrm>
            <a:off x="9698356" y="5013812"/>
            <a:ext cx="1210310" cy="9309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Dashboard Development</a:t>
            </a:r>
            <a:endParaRPr lang="en-MY" sz="120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8B113C-E962-7BF1-B5FF-6561E924E54E}"/>
              </a:ext>
            </a:extLst>
          </p:cNvPr>
          <p:cNvSpPr/>
          <p:nvPr/>
        </p:nvSpPr>
        <p:spPr>
          <a:xfrm>
            <a:off x="8956991" y="1418997"/>
            <a:ext cx="2499360" cy="4882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Phase 4: Interpretation and Report</a:t>
            </a:r>
            <a:endParaRPr lang="en-MY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403260-F302-F33C-8B78-3E2F7A2084B7}"/>
              </a:ext>
            </a:extLst>
          </p:cNvPr>
          <p:cNvCxnSpPr>
            <a:stCxn id="78" idx="2"/>
            <a:endCxn id="79" idx="0"/>
          </p:cNvCxnSpPr>
          <p:nvPr/>
        </p:nvCxnSpPr>
        <p:spPr>
          <a:xfrm>
            <a:off x="2194560" y="2599055"/>
            <a:ext cx="0" cy="1955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EB7DFA1-13F2-DE4B-21D6-DF52F3CD777A}"/>
              </a:ext>
            </a:extLst>
          </p:cNvPr>
          <p:cNvCxnSpPr>
            <a:stCxn id="79" idx="2"/>
            <a:endCxn id="80" idx="0"/>
          </p:cNvCxnSpPr>
          <p:nvPr/>
        </p:nvCxnSpPr>
        <p:spPr>
          <a:xfrm>
            <a:off x="2194560" y="3725545"/>
            <a:ext cx="0" cy="195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7FA6ACD-46F5-D29E-3CFA-DF5FE645DB9C}"/>
              </a:ext>
            </a:extLst>
          </p:cNvPr>
          <p:cNvCxnSpPr>
            <a:stCxn id="80" idx="2"/>
            <a:endCxn id="81" idx="0"/>
          </p:cNvCxnSpPr>
          <p:nvPr/>
        </p:nvCxnSpPr>
        <p:spPr>
          <a:xfrm>
            <a:off x="2194560" y="4852035"/>
            <a:ext cx="0" cy="170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48084A1-FE26-44C5-6F02-15960A9DE5B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3322320" y="2834640"/>
            <a:ext cx="243839" cy="1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8802940-61B7-CD06-7B2B-87E8F6AD5E21}"/>
              </a:ext>
            </a:extLst>
          </p:cNvPr>
          <p:cNvCxnSpPr>
            <a:stCxn id="84" idx="2"/>
            <a:endCxn id="85" idx="0"/>
          </p:cNvCxnSpPr>
          <p:nvPr/>
        </p:nvCxnSpPr>
        <p:spPr>
          <a:xfrm>
            <a:off x="6088062" y="2395875"/>
            <a:ext cx="7938" cy="135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D6268169-AB58-BAD1-2FFA-5DB6D2DD3B8C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 rot="5400000">
            <a:off x="5285208" y="2482452"/>
            <a:ext cx="381115" cy="12404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F13EA656-C587-2EB9-1489-C3ECB3E4A05B}"/>
              </a:ext>
            </a:extLst>
          </p:cNvPr>
          <p:cNvCxnSpPr>
            <a:stCxn id="85" idx="2"/>
            <a:endCxn id="87" idx="0"/>
          </p:cNvCxnSpPr>
          <p:nvPr/>
        </p:nvCxnSpPr>
        <p:spPr>
          <a:xfrm rot="16200000" flipH="1">
            <a:off x="6484943" y="2523186"/>
            <a:ext cx="363527" cy="11414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C2C15CB-DFAD-6FBC-BC9C-3CC53AF1C216}"/>
              </a:ext>
            </a:extLst>
          </p:cNvPr>
          <p:cNvCxnSpPr>
            <a:stCxn id="83" idx="2"/>
            <a:endCxn id="91" idx="0"/>
          </p:cNvCxnSpPr>
          <p:nvPr/>
        </p:nvCxnSpPr>
        <p:spPr>
          <a:xfrm>
            <a:off x="6095999" y="4206240"/>
            <a:ext cx="1" cy="1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D7739647-D102-B3DC-22F9-C4AAB87D7D6A}"/>
              </a:ext>
            </a:extLst>
          </p:cNvPr>
          <p:cNvCxnSpPr>
            <a:stCxn id="91" idx="3"/>
            <a:endCxn id="96" idx="1"/>
          </p:cNvCxnSpPr>
          <p:nvPr/>
        </p:nvCxnSpPr>
        <p:spPr>
          <a:xfrm flipV="1">
            <a:off x="8625840" y="3860300"/>
            <a:ext cx="331151" cy="1515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3FF0324-BB54-3223-27F0-2739F1F4C9F5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10287635" y="2712376"/>
            <a:ext cx="15876" cy="13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2302E22-D3F8-C1A9-4140-3E4B296971DF}"/>
              </a:ext>
            </a:extLst>
          </p:cNvPr>
          <p:cNvCxnSpPr>
            <a:stCxn id="93" idx="2"/>
            <a:endCxn id="94" idx="0"/>
          </p:cNvCxnSpPr>
          <p:nvPr/>
        </p:nvCxnSpPr>
        <p:spPr>
          <a:xfrm>
            <a:off x="10303511" y="3782080"/>
            <a:ext cx="0" cy="12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2865E4F3-279E-ACE9-433E-6DE128038B69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 rot="5400000">
            <a:off x="10217279" y="4927580"/>
            <a:ext cx="17246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778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Data Preparation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023BD-C69F-24D2-EEA9-A9B2A61ED1B9}"/>
              </a:ext>
            </a:extLst>
          </p:cNvPr>
          <p:cNvSpPr txBox="1"/>
          <p:nvPr/>
        </p:nvSpPr>
        <p:spPr>
          <a:xfrm>
            <a:off x="701040" y="124792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Collection from GSV</a:t>
            </a: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FB861241-4CCF-8DC0-A673-508330A5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9566" r="2976" b="9418"/>
          <a:stretch/>
        </p:blipFill>
        <p:spPr bwMode="auto">
          <a:xfrm>
            <a:off x="701040" y="1829607"/>
            <a:ext cx="5016438" cy="31932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23F6786-731F-ADF7-BEDF-9D34E863C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50"/>
          <a:stretch/>
        </p:blipFill>
        <p:spPr bwMode="auto">
          <a:xfrm>
            <a:off x="6166984" y="1702831"/>
            <a:ext cx="5619749" cy="47206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E56E4A-C140-7823-B0E6-4D83FA65957D}"/>
                  </a:ext>
                </a:extLst>
              </p:cNvPr>
              <p:cNvSpPr txBox="1"/>
              <p:nvPr/>
            </p:nvSpPr>
            <p:spPr>
              <a:xfrm>
                <a:off x="553310" y="5366403"/>
                <a:ext cx="5764598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MY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1400" i="1" ker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𝑙𝑎𝑡𝑖𝑡𝑢𝑑𝑒</m:t>
                      </m:r>
                      <m:r>
                        <a:rPr lang="en-MY" sz="1400" i="1" ker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MY" sz="1400" i="1" ker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𝑐𝑒𝑛𝑡𝑒𝑟</m:t>
                      </m:r>
                      <m:r>
                        <a:rPr lang="en-MY" sz="1400" i="1" ker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MY" sz="1400" i="1" ker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𝑙𝑎𝑡𝑖𝑡𝑢𝑑𝑒</m:t>
                      </m:r>
                      <m:r>
                        <a:rPr lang="en-MY" sz="1400" i="1" ker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± </m:t>
                      </m:r>
                      <m:rad>
                        <m:radPr>
                          <m:degHide m:val="on"/>
                          <m:ctrlPr>
                            <a:rPr lang="en-MY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MY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𝑟𝑎𝑑𝑖𝑢𝑠</m:t>
                              </m:r>
                            </m:e>
                            <m:sup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MY" sz="1400" i="1" ker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MY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𝑙𝑜𝑛𝑔𝑖𝑡𝑢𝑑𝑒</m:t>
                              </m:r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𝑐𝑒𝑛𝑡𝑒𝑟</m:t>
                              </m:r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𝑙𝑜𝑛𝑔𝑖𝑡𝑢𝑑𝑒</m:t>
                              </m:r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MY" sz="1400" i="1" ker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MY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E56E4A-C140-7823-B0E6-4D83FA65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10" y="5366403"/>
                <a:ext cx="5764598" cy="979242"/>
              </a:xfrm>
              <a:prstGeom prst="rect">
                <a:avLst/>
              </a:prstGeom>
              <a:blipFill>
                <a:blip r:embed="rId4"/>
                <a:stretch>
                  <a:fillRect b="-1242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4697ADD-D812-6E7D-AAF7-0F3BC356EDBE}"/>
              </a:ext>
            </a:extLst>
          </p:cNvPr>
          <p:cNvSpPr txBox="1"/>
          <p:nvPr/>
        </p:nvSpPr>
        <p:spPr>
          <a:xfrm>
            <a:off x="642050" y="5158498"/>
            <a:ext cx="5382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1004 coordinates are selected randomly within the site boundary with formula derived from Pythagoras theorem:</a:t>
            </a:r>
          </a:p>
        </p:txBody>
      </p:sp>
    </p:spTree>
    <p:extLst>
      <p:ext uri="{BB962C8B-B14F-4D97-AF65-F5344CB8AC3E}">
        <p14:creationId xmlns:p14="http://schemas.microsoft.com/office/powerpoint/2010/main" val="421748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Data Preparation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023BD-C69F-24D2-EEA9-A9B2A61ED1B9}"/>
              </a:ext>
            </a:extLst>
          </p:cNvPr>
          <p:cNvSpPr txBox="1"/>
          <p:nvPr/>
        </p:nvSpPr>
        <p:spPr>
          <a:xfrm>
            <a:off x="701040" y="124792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Collection from GSV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97ADD-D812-6E7D-AAF7-0F3BC356EDBE}"/>
              </a:ext>
            </a:extLst>
          </p:cNvPr>
          <p:cNvSpPr txBox="1"/>
          <p:nvPr/>
        </p:nvSpPr>
        <p:spPr>
          <a:xfrm>
            <a:off x="701040" y="1702831"/>
            <a:ext cx="5294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At each sample point, images are taken at 6 different horizontal directions to capture every possible view. The parameters used to collect street view images at each sample site is displayed below: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1D7F5A-2717-3D9D-7F39-5716C1A7F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994356"/>
              </p:ext>
            </p:extLst>
          </p:nvPr>
        </p:nvGraphicFramePr>
        <p:xfrm>
          <a:off x="698159" y="3114195"/>
          <a:ext cx="4682924" cy="2495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82924">
                  <a:extLst>
                    <a:ext uri="{9D8B030D-6E8A-4147-A177-3AD203B41FA5}">
                      <a16:colId xmlns:a16="http://schemas.microsoft.com/office/drawing/2014/main" val="2631908155"/>
                    </a:ext>
                  </a:extLst>
                </a:gridCol>
              </a:tblGrid>
              <a:tr h="249588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heading in [0, 60, 120, 180, 240, 300]:</a:t>
                      </a:r>
                      <a:endParaRPr lang="en-MY" sz="1800" b="1" kern="1200" dirty="0">
                        <a:solidFill>
                          <a:schemeClr val="tx1">
                            <a:alpha val="52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 = {</a:t>
                      </a:r>
                      <a:b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'key': </a:t>
                      </a:r>
                      <a:r>
                        <a:rPr lang="en-MY" sz="1800" b="1" kern="1200" dirty="0" err="1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api_key</a:t>
                      </a:r>
                      <a: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'size': '1280x1280',</a:t>
                      </a:r>
                      <a:b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'</a:t>
                      </a:r>
                      <a:r>
                        <a:rPr lang="en-MY" sz="1800" b="1" kern="1200" dirty="0" err="1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fov</a:t>
                      </a:r>
                      <a: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65,</a:t>
                      </a:r>
                      <a:b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'location': f'{latitude},{longitude}',</a:t>
                      </a:r>
                      <a:b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'heading': heading,</a:t>
                      </a:r>
                      <a:b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1" kern="1200" dirty="0">
                          <a:solidFill>
                            <a:schemeClr val="tx1">
                              <a:alpha val="52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'pitch': 10</a:t>
                      </a:r>
                      <a:endParaRPr lang="en-MY" sz="1800" kern="1200" dirty="0">
                        <a:solidFill>
                          <a:schemeClr val="tx1">
                            <a:alpha val="52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169111"/>
                  </a:ext>
                </a:extLst>
              </a:tr>
            </a:tbl>
          </a:graphicData>
        </a:graphic>
      </p:graphicFrame>
      <p:pic>
        <p:nvPicPr>
          <p:cNvPr id="5" name="Picture 4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AC3F4BBE-6E45-845A-2079-74CA1DA9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73965"/>
            <a:ext cx="5220335" cy="4871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5CBE34-4086-57C0-8309-863A9FBE4134}"/>
              </a:ext>
            </a:extLst>
          </p:cNvPr>
          <p:cNvSpPr txBox="1"/>
          <p:nvPr/>
        </p:nvSpPr>
        <p:spPr>
          <a:xfrm>
            <a:off x="6345821" y="5699314"/>
            <a:ext cx="5294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Sample view collected from a sample point at (1.4574946, 103.7690224)</a:t>
            </a:r>
            <a:endParaRPr lang="en-MY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8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Data Preparation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023BD-C69F-24D2-EEA9-A9B2A61ED1B9}"/>
              </a:ext>
            </a:extLst>
          </p:cNvPr>
          <p:cNvSpPr txBox="1"/>
          <p:nvPr/>
        </p:nvSpPr>
        <p:spPr>
          <a:xfrm>
            <a:off x="701040" y="124792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97ADD-D812-6E7D-AAF7-0F3BC356EDBE}"/>
              </a:ext>
            </a:extLst>
          </p:cNvPr>
          <p:cNvSpPr txBox="1"/>
          <p:nvPr/>
        </p:nvSpPr>
        <p:spPr>
          <a:xfrm>
            <a:off x="701040" y="1702831"/>
            <a:ext cx="6336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MY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collected street view images need to be converted to RGB format.</a:t>
            </a:r>
          </a:p>
          <a:p>
            <a:pPr marL="342900" indent="-342900">
              <a:buAutoNum type="arabicPeriod"/>
            </a:pPr>
            <a:r>
              <a:rPr lang="en-MY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Ground truth is generated by masking the areas with greeneries and calculate GVI based on them. </a:t>
            </a:r>
            <a:r>
              <a:rPr lang="en-MY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A picture containing tree, outdoor, sky, road&#10;&#10;Description automatically generated">
            <a:extLst>
              <a:ext uri="{FF2B5EF4-FFF2-40B4-BE49-F238E27FC236}">
                <a16:creationId xmlns:a16="http://schemas.microsoft.com/office/drawing/2014/main" id="{F91F75EB-849B-F7A6-06A2-6682C48F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78" y="3015889"/>
            <a:ext cx="3019039" cy="301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7B158711-0A83-EA4A-A58C-AC7070055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9" y="3012242"/>
            <a:ext cx="3019039" cy="3019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0D6FA-C6F0-9DAF-AD4C-5CE0579B41BE}"/>
              </a:ext>
            </a:extLst>
          </p:cNvPr>
          <p:cNvSpPr txBox="1"/>
          <p:nvPr/>
        </p:nvSpPr>
        <p:spPr>
          <a:xfrm>
            <a:off x="925034" y="602287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sample of the street view image and its target mask. </a:t>
            </a:r>
            <a:endParaRPr lang="en-MY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6187A9-FB23-AC94-3471-007848C23335}"/>
                  </a:ext>
                </a:extLst>
              </p:cNvPr>
              <p:cNvSpPr txBox="1"/>
              <p:nvPr/>
            </p:nvSpPr>
            <p:spPr>
              <a:xfrm>
                <a:off x="7546887" y="2533828"/>
                <a:ext cx="3944073" cy="100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i="1" smtClean="0">
                          <a:latin typeface="Cambria Math" panose="02040503050406030204" pitchFamily="18" charset="0"/>
                        </a:rPr>
                        <m:t>𝐺𝑉𝐼</m:t>
                      </m:r>
                      <m:r>
                        <a:rPr lang="en-MY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MY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MY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MY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MY" sz="24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MY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  <m:t>𝐴𝑟𝑒𝑎</m:t>
                                      </m:r>
                                    </m:e>
                                    <m:sub>
                                      <m: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MY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MY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MY" sz="24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MY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  <m:t>𝐴𝑟𝑒𝑎</m:t>
                                      </m:r>
                                    </m:e>
                                    <m:sub>
                                      <m: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6187A9-FB23-AC94-3471-007848C23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87" y="2533828"/>
                <a:ext cx="3944073" cy="1008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D70763B-F63F-15C0-1313-F770AA57AF35}"/>
              </a:ext>
            </a:extLst>
          </p:cNvPr>
          <p:cNvSpPr/>
          <p:nvPr/>
        </p:nvSpPr>
        <p:spPr>
          <a:xfrm>
            <a:off x="7546887" y="2141315"/>
            <a:ext cx="4294014" cy="1840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098DD9B-CBF1-15E1-0BED-5C5E75CF0945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7037408" y="3061503"/>
            <a:ext cx="509479" cy="14602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31AAFFD-2450-E526-3DA6-17FCB740EFDB}"/>
              </a:ext>
            </a:extLst>
          </p:cNvPr>
          <p:cNvSpPr txBox="1"/>
          <p:nvPr/>
        </p:nvSpPr>
        <p:spPr>
          <a:xfrm>
            <a:off x="7821689" y="4051037"/>
            <a:ext cx="3744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True GVI is calculated for training and testing. </a:t>
            </a:r>
            <a:endParaRPr lang="en-MY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73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Model Development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5AE394C-1D7E-8597-846A-DF11E61A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70" y="249323"/>
            <a:ext cx="5551988" cy="6545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83B04-B160-44CB-0B8D-8E40C2EB92E3}"/>
              </a:ext>
            </a:extLst>
          </p:cNvPr>
          <p:cNvSpPr txBox="1"/>
          <p:nvPr/>
        </p:nvSpPr>
        <p:spPr>
          <a:xfrm>
            <a:off x="701039" y="1192192"/>
            <a:ext cx="4893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Unsupervised Segmentation Model (Benchmark)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03886-D857-FBCC-00BB-04D28BBE6F4D}"/>
              </a:ext>
            </a:extLst>
          </p:cNvPr>
          <p:cNvSpPr txBox="1"/>
          <p:nvPr/>
        </p:nvSpPr>
        <p:spPr>
          <a:xfrm>
            <a:off x="712615" y="1961211"/>
            <a:ext cx="57342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separate bands of red, green and blue are extracted from the RGB images. </a:t>
            </a:r>
            <a:b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differences are computed by subtracting the red band and blue band from the green band respectively. If both differences are larger than 0, they are multiplied to form a new Difference image</a:t>
            </a:r>
            <a:r>
              <a:rPr lang="en-MY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MY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MY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eliminate noise, a threshold is assigned such that selected pixels with value larger than threshold are mapped to value of 255 and those below mapped to 0. </a:t>
            </a:r>
            <a:b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final outcome classifies the selected pixels as vegetation, while the others as not vegetation. After this, the GVI of an image can be easily calculated. </a:t>
            </a:r>
            <a:endParaRPr lang="en-MY" sz="16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68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Model Development and Evaluation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83B04-B160-44CB-0B8D-8E40C2EB92E3}"/>
              </a:ext>
            </a:extLst>
          </p:cNvPr>
          <p:cNvSpPr txBox="1"/>
          <p:nvPr/>
        </p:nvSpPr>
        <p:spPr>
          <a:xfrm>
            <a:off x="701040" y="1192192"/>
            <a:ext cx="447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Deep Learning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14C2B-2B87-934A-8FF8-25B34F104A41}"/>
              </a:ext>
            </a:extLst>
          </p:cNvPr>
          <p:cNvSpPr/>
          <p:nvPr/>
        </p:nvSpPr>
        <p:spPr>
          <a:xfrm>
            <a:off x="1030329" y="2998752"/>
            <a:ext cx="2516529" cy="9972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DCNN end-to-end model repository</a:t>
            </a:r>
            <a:endParaRPr lang="en-MY" dirty="0">
              <a:solidFill>
                <a:schemeClr val="tx1"/>
              </a:solidFill>
            </a:endParaRPr>
          </a:p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7B1E6-6B0F-732C-5619-8BD3E63D8555}"/>
              </a:ext>
            </a:extLst>
          </p:cNvPr>
          <p:cNvSpPr/>
          <p:nvPr/>
        </p:nvSpPr>
        <p:spPr>
          <a:xfrm>
            <a:off x="1030329" y="4965820"/>
            <a:ext cx="2516529" cy="9475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 err="1">
                <a:solidFill>
                  <a:schemeClr val="tx1"/>
                </a:solidFill>
              </a:rPr>
              <a:t>HRNet</a:t>
            </a:r>
            <a:r>
              <a:rPr lang="en-MY" dirty="0">
                <a:solidFill>
                  <a:schemeClr val="tx1"/>
                </a:solidFill>
              </a:rPr>
              <a:t>-OCR model repository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0C2C03A-7CB2-CD0E-4960-7BBDFF9AC728}"/>
              </a:ext>
            </a:extLst>
          </p:cNvPr>
          <p:cNvSpPr/>
          <p:nvPr/>
        </p:nvSpPr>
        <p:spPr>
          <a:xfrm>
            <a:off x="3405175" y="1859755"/>
            <a:ext cx="2516529" cy="873576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Collected Street View Data (training)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F7AE93-029C-AB60-319D-AD7D8BCCD94D}"/>
              </a:ext>
            </a:extLst>
          </p:cNvPr>
          <p:cNvSpPr/>
          <p:nvPr/>
        </p:nvSpPr>
        <p:spPr>
          <a:xfrm>
            <a:off x="5558548" y="2998752"/>
            <a:ext cx="2384384" cy="1031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Output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7E1C14-B387-7F66-143A-D8FC68E019D9}"/>
              </a:ext>
            </a:extLst>
          </p:cNvPr>
          <p:cNvSpPr/>
          <p:nvPr/>
        </p:nvSpPr>
        <p:spPr>
          <a:xfrm>
            <a:off x="5658856" y="4923971"/>
            <a:ext cx="2384384" cy="1031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Output Model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DD6D0C-BF6F-415E-5A52-E75A8A3FFE58}"/>
              </a:ext>
            </a:extLst>
          </p:cNvPr>
          <p:cNvSpPr/>
          <p:nvPr/>
        </p:nvSpPr>
        <p:spPr>
          <a:xfrm>
            <a:off x="8494652" y="2998752"/>
            <a:ext cx="2187615" cy="1031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GVI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C5D80-B0EA-0993-3043-0F1F58AF9561}"/>
              </a:ext>
            </a:extLst>
          </p:cNvPr>
          <p:cNvSpPr/>
          <p:nvPr/>
        </p:nvSpPr>
        <p:spPr>
          <a:xfrm>
            <a:off x="8396268" y="4923971"/>
            <a:ext cx="2384384" cy="1031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Segmented image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429D7DF-3D30-93CB-035E-57597FC84BA8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3546858" y="3497368"/>
            <a:ext cx="2011690" cy="16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68DC2B9-6C0E-4DF6-CA31-02EF668B5A56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3546858" y="5439573"/>
            <a:ext cx="21119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955A29E-1234-1CC3-AFF7-ABF106C41483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rot="16200000" flipH="1">
            <a:off x="4665883" y="2621690"/>
            <a:ext cx="781024" cy="10043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D549BF8-24A9-39DE-C9BC-433D4E79604E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rot="16200000" flipH="1">
            <a:off x="3753428" y="3534145"/>
            <a:ext cx="2706243" cy="11046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344384-D3BD-545D-69D7-523CE4E9B97F}"/>
              </a:ext>
            </a:extLst>
          </p:cNvPr>
          <p:cNvCxnSpPr>
            <a:stCxn id="14" idx="3"/>
            <a:endCxn id="16" idx="2"/>
          </p:cNvCxnSpPr>
          <p:nvPr/>
        </p:nvCxnSpPr>
        <p:spPr>
          <a:xfrm>
            <a:off x="7942932" y="3514355"/>
            <a:ext cx="551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75DBD8-3ED8-6E4A-EE6D-F555CE526AFD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8043240" y="5439574"/>
            <a:ext cx="353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B87B9A-4BCD-D4C5-A527-9D9A1B2E12D1}"/>
              </a:ext>
            </a:extLst>
          </p:cNvPr>
          <p:cNvCxnSpPr>
            <a:stCxn id="17" idx="0"/>
            <a:endCxn id="16" idx="4"/>
          </p:cNvCxnSpPr>
          <p:nvPr/>
        </p:nvCxnSpPr>
        <p:spPr>
          <a:xfrm flipV="1">
            <a:off x="9588460" y="4029957"/>
            <a:ext cx="0" cy="89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D8E8935-7D25-A7F4-90CF-5E0C7515F723}"/>
              </a:ext>
            </a:extLst>
          </p:cNvPr>
          <p:cNvSpPr txBox="1"/>
          <p:nvPr/>
        </p:nvSpPr>
        <p:spPr>
          <a:xfrm>
            <a:off x="4663439" y="5469064"/>
            <a:ext cx="1321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Fine-tuned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CB917D-263E-F03D-97CB-E21A6458C3BE}"/>
              </a:ext>
            </a:extLst>
          </p:cNvPr>
          <p:cNvSpPr txBox="1"/>
          <p:nvPr/>
        </p:nvSpPr>
        <p:spPr>
          <a:xfrm>
            <a:off x="4605565" y="3582390"/>
            <a:ext cx="1321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Fine-tuned</a:t>
            </a:r>
          </a:p>
        </p:txBody>
      </p:sp>
    </p:spTree>
    <p:extLst>
      <p:ext uri="{BB962C8B-B14F-4D97-AF65-F5344CB8AC3E}">
        <p14:creationId xmlns:p14="http://schemas.microsoft.com/office/powerpoint/2010/main" val="287044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27B1E6-6B0F-732C-5619-8BD3E63D8555}"/>
              </a:ext>
            </a:extLst>
          </p:cNvPr>
          <p:cNvSpPr/>
          <p:nvPr/>
        </p:nvSpPr>
        <p:spPr>
          <a:xfrm>
            <a:off x="2503220" y="741644"/>
            <a:ext cx="2244143" cy="9475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DeepLabV3+ model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(ImageNet)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0C2C03A-7CB2-CD0E-4960-7BBDFF9AC728}"/>
              </a:ext>
            </a:extLst>
          </p:cNvPr>
          <p:cNvSpPr/>
          <p:nvPr/>
        </p:nvSpPr>
        <p:spPr>
          <a:xfrm>
            <a:off x="83489" y="2972377"/>
            <a:ext cx="1884746" cy="873576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Collected GSV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7E1C14-B387-7F66-143A-D8FC68E019D9}"/>
              </a:ext>
            </a:extLst>
          </p:cNvPr>
          <p:cNvSpPr/>
          <p:nvPr/>
        </p:nvSpPr>
        <p:spPr>
          <a:xfrm>
            <a:off x="2433098" y="3866365"/>
            <a:ext cx="2384384" cy="1031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Output Model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DD6D0C-BF6F-415E-5A52-E75A8A3FFE58}"/>
              </a:ext>
            </a:extLst>
          </p:cNvPr>
          <p:cNvSpPr/>
          <p:nvPr/>
        </p:nvSpPr>
        <p:spPr>
          <a:xfrm>
            <a:off x="9580493" y="2338846"/>
            <a:ext cx="2187615" cy="1031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GVI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68DC2B9-6C0E-4DF6-CA31-02EF668B5A56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rot="5400000">
            <a:off x="3363433" y="1951009"/>
            <a:ext cx="52371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D8E8935-7D25-A7F4-90CF-5E0C7515F723}"/>
              </a:ext>
            </a:extLst>
          </p:cNvPr>
          <p:cNvSpPr txBox="1"/>
          <p:nvPr/>
        </p:nvSpPr>
        <p:spPr>
          <a:xfrm>
            <a:off x="3696410" y="3499265"/>
            <a:ext cx="1321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Transfer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4569D-016E-4EA8-D240-6F800ADC7B37}"/>
              </a:ext>
            </a:extLst>
          </p:cNvPr>
          <p:cNvSpPr/>
          <p:nvPr/>
        </p:nvSpPr>
        <p:spPr>
          <a:xfrm>
            <a:off x="2503219" y="2212869"/>
            <a:ext cx="2244143" cy="9475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DeepLabV3+ model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(Cityscape)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C39FF-45DC-59C1-A3D6-9D548682EFFA}"/>
              </a:ext>
            </a:extLst>
          </p:cNvPr>
          <p:cNvSpPr txBox="1"/>
          <p:nvPr/>
        </p:nvSpPr>
        <p:spPr>
          <a:xfrm>
            <a:off x="3646803" y="1828283"/>
            <a:ext cx="1321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Transfer learning</a:t>
            </a: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2B666AF7-FD57-9E99-A073-32DA93040C6F}"/>
              </a:ext>
            </a:extLst>
          </p:cNvPr>
          <p:cNvSpPr/>
          <p:nvPr/>
        </p:nvSpPr>
        <p:spPr>
          <a:xfrm>
            <a:off x="101600" y="1465270"/>
            <a:ext cx="1547313" cy="873576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Cityscape data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EF1D834-FC0C-E756-4D31-C765DB2ACAB3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1539716" y="1902058"/>
            <a:ext cx="2085575" cy="3108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6BF705F-CA9C-DA38-DCAC-D15672F69C59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859038" y="3409165"/>
            <a:ext cx="1766252" cy="457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3AD2240-F95D-AB37-AB00-0DD268BB0E23}"/>
              </a:ext>
            </a:extLst>
          </p:cNvPr>
          <p:cNvCxnSpPr>
            <a:stCxn id="4" idx="2"/>
            <a:endCxn id="15" idx="0"/>
          </p:cNvCxnSpPr>
          <p:nvPr/>
        </p:nvCxnSpPr>
        <p:spPr>
          <a:xfrm flipH="1">
            <a:off x="3625290" y="3160375"/>
            <a:ext cx="1" cy="70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92F8E7D-A502-7C32-0A37-663F0EEAC63C}"/>
              </a:ext>
            </a:extLst>
          </p:cNvPr>
          <p:cNvSpPr/>
          <p:nvPr/>
        </p:nvSpPr>
        <p:spPr>
          <a:xfrm>
            <a:off x="6650650" y="741643"/>
            <a:ext cx="2516529" cy="9475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DCNN end-to-end model from repository</a:t>
            </a:r>
            <a:endParaRPr lang="en-MY" dirty="0">
              <a:solidFill>
                <a:schemeClr val="tx1"/>
              </a:solidFill>
            </a:endParaRPr>
          </a:p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BEF193-0E5D-374C-7AA1-2B8BCBE999BA}"/>
              </a:ext>
            </a:extLst>
          </p:cNvPr>
          <p:cNvCxnSpPr>
            <a:stCxn id="64" idx="2"/>
            <a:endCxn id="63" idx="0"/>
          </p:cNvCxnSpPr>
          <p:nvPr/>
        </p:nvCxnSpPr>
        <p:spPr>
          <a:xfrm>
            <a:off x="7908915" y="1689150"/>
            <a:ext cx="0" cy="2156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496B05F-08B6-6881-97E7-39BBD4CF344B}"/>
              </a:ext>
            </a:extLst>
          </p:cNvPr>
          <p:cNvSpPr txBox="1"/>
          <p:nvPr/>
        </p:nvSpPr>
        <p:spPr>
          <a:xfrm>
            <a:off x="7920331" y="3499265"/>
            <a:ext cx="1321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Transfer learning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43B2E6F-6534-40C4-5BE1-56A7AD42F986}"/>
              </a:ext>
            </a:extLst>
          </p:cNvPr>
          <p:cNvCxnSpPr>
            <a:cxnSpLocks/>
            <a:stCxn id="13" idx="2"/>
            <a:endCxn id="63" idx="0"/>
          </p:cNvCxnSpPr>
          <p:nvPr/>
        </p:nvCxnSpPr>
        <p:spPr>
          <a:xfrm>
            <a:off x="1859038" y="3409165"/>
            <a:ext cx="6049877" cy="4367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0C8160E-1AD2-8947-3CFC-2CE016C2FD03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4817482" y="3370051"/>
            <a:ext cx="5856819" cy="1204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0E57AC2-8A56-834E-66FB-DC200B57850A}"/>
              </a:ext>
            </a:extLst>
          </p:cNvPr>
          <p:cNvCxnSpPr>
            <a:stCxn id="63" idx="3"/>
            <a:endCxn id="16" idx="2"/>
          </p:cNvCxnSpPr>
          <p:nvPr/>
        </p:nvCxnSpPr>
        <p:spPr>
          <a:xfrm flipV="1">
            <a:off x="9101107" y="2854449"/>
            <a:ext cx="479386" cy="15071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3334C42-E58D-36E0-7768-9BC46DC9DBEA}"/>
              </a:ext>
            </a:extLst>
          </p:cNvPr>
          <p:cNvSpPr txBox="1"/>
          <p:nvPr/>
        </p:nvSpPr>
        <p:spPr>
          <a:xfrm>
            <a:off x="9302091" y="4104640"/>
            <a:ext cx="77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Predict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7D5E72A-A43B-8587-D7FF-DA752D098B06}"/>
              </a:ext>
            </a:extLst>
          </p:cNvPr>
          <p:cNvSpPr txBox="1"/>
          <p:nvPr/>
        </p:nvSpPr>
        <p:spPr>
          <a:xfrm>
            <a:off x="10704171" y="4104640"/>
            <a:ext cx="77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Predict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4029B-5A62-214F-1678-AE2BE79441DC}"/>
              </a:ext>
            </a:extLst>
          </p:cNvPr>
          <p:cNvSpPr/>
          <p:nvPr/>
        </p:nvSpPr>
        <p:spPr>
          <a:xfrm>
            <a:off x="2433098" y="5288765"/>
            <a:ext cx="2384384" cy="1031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Model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A20A3-484D-12D8-F3D7-4AC5DBB58421}"/>
              </a:ext>
            </a:extLst>
          </p:cNvPr>
          <p:cNvSpPr/>
          <p:nvPr/>
        </p:nvSpPr>
        <p:spPr>
          <a:xfrm>
            <a:off x="6716723" y="5288765"/>
            <a:ext cx="2384384" cy="1031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Model Evaluation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FDBB7C-EAB7-69FE-B473-43403633DAB2}"/>
              </a:ext>
            </a:extLst>
          </p:cNvPr>
          <p:cNvCxnSpPr>
            <a:cxnSpLocks/>
          </p:cNvCxnSpPr>
          <p:nvPr/>
        </p:nvCxnSpPr>
        <p:spPr>
          <a:xfrm>
            <a:off x="3066490" y="4897570"/>
            <a:ext cx="0" cy="39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E570AC-7AB6-DC21-8798-9D7C568A19EC}"/>
              </a:ext>
            </a:extLst>
          </p:cNvPr>
          <p:cNvCxnSpPr>
            <a:cxnSpLocks/>
            <a:stCxn id="63" idx="2"/>
            <a:endCxn id="14" idx="0"/>
          </p:cNvCxnSpPr>
          <p:nvPr/>
        </p:nvCxnSpPr>
        <p:spPr>
          <a:xfrm>
            <a:off x="7908915" y="4877158"/>
            <a:ext cx="0" cy="41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38FAF4-A891-CE66-C7EF-3E7CAF176081}"/>
              </a:ext>
            </a:extLst>
          </p:cNvPr>
          <p:cNvCxnSpPr>
            <a:stCxn id="12" idx="1"/>
            <a:endCxn id="15" idx="1"/>
          </p:cNvCxnSpPr>
          <p:nvPr/>
        </p:nvCxnSpPr>
        <p:spPr>
          <a:xfrm rot="10800000">
            <a:off x="2433098" y="4381968"/>
            <a:ext cx="12700" cy="1422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11AE92-D3F4-2D5F-FA3E-7D7C0D4C9595}"/>
              </a:ext>
            </a:extLst>
          </p:cNvPr>
          <p:cNvSpPr txBox="1"/>
          <p:nvPr/>
        </p:nvSpPr>
        <p:spPr>
          <a:xfrm>
            <a:off x="1706147" y="5785169"/>
            <a:ext cx="784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Fine-tune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7DBF72F-2AF8-BE41-3174-7E4324A79E41}"/>
              </a:ext>
            </a:extLst>
          </p:cNvPr>
          <p:cNvCxnSpPr>
            <a:cxnSpLocks/>
            <a:stCxn id="14" idx="1"/>
            <a:endCxn id="63" idx="1"/>
          </p:cNvCxnSpPr>
          <p:nvPr/>
        </p:nvCxnSpPr>
        <p:spPr>
          <a:xfrm rot="10800000">
            <a:off x="6716723" y="4361556"/>
            <a:ext cx="12700" cy="144281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00BB52-7C9F-CB5B-1E18-3CCEFD4B037F}"/>
              </a:ext>
            </a:extLst>
          </p:cNvPr>
          <p:cNvSpPr txBox="1"/>
          <p:nvPr/>
        </p:nvSpPr>
        <p:spPr>
          <a:xfrm>
            <a:off x="6004560" y="5785170"/>
            <a:ext cx="784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Fine-tune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9F1879-8514-C04C-2DD3-7687EEF263A1}"/>
              </a:ext>
            </a:extLst>
          </p:cNvPr>
          <p:cNvSpPr/>
          <p:nvPr/>
        </p:nvSpPr>
        <p:spPr>
          <a:xfrm>
            <a:off x="6716723" y="3845953"/>
            <a:ext cx="2384384" cy="10312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Output Model</a:t>
            </a:r>
          </a:p>
        </p:txBody>
      </p:sp>
    </p:spTree>
    <p:extLst>
      <p:ext uri="{BB962C8B-B14F-4D97-AF65-F5344CB8AC3E}">
        <p14:creationId xmlns:p14="http://schemas.microsoft.com/office/powerpoint/2010/main" val="126942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Model Development and Evaluation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83B04-B160-44CB-0B8D-8E40C2EB92E3}"/>
              </a:ext>
            </a:extLst>
          </p:cNvPr>
          <p:cNvSpPr txBox="1"/>
          <p:nvPr/>
        </p:nvSpPr>
        <p:spPr>
          <a:xfrm>
            <a:off x="701040" y="1192192"/>
            <a:ext cx="447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7F682-A130-A0DA-D908-736575788D9C}"/>
              </a:ext>
            </a:extLst>
          </p:cNvPr>
          <p:cNvSpPr txBox="1"/>
          <p:nvPr/>
        </p:nvSpPr>
        <p:spPr>
          <a:xfrm>
            <a:off x="701040" y="1718141"/>
            <a:ext cx="57342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MY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accuracies of models are measured with various metrics: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2D0B1-5C98-A0D6-3D3F-8D9646B50D5A}"/>
                  </a:ext>
                </a:extLst>
              </p:cNvPr>
              <p:cNvSpPr txBox="1"/>
              <p:nvPr/>
            </p:nvSpPr>
            <p:spPr>
              <a:xfrm>
                <a:off x="701040" y="3555413"/>
                <a:ext cx="3594132" cy="1658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𝑀𝐴𝐸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MY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MY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MY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MY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MY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MY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MY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MY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MY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MY" i="0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MY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MY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𝑀𝐴𝐸</m:t>
                          </m:r>
                        </m:e>
                      </m:bar>
                      <m:r>
                        <a:rPr lang="en-MY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MY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MY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MY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MY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MY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𝑀𝐴𝐸</m:t>
                                  </m:r>
                                </m:e>
                                <m:sub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2D0B1-5C98-A0D6-3D3F-8D9646B50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3555413"/>
                <a:ext cx="3594132" cy="16587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C5B18-D841-69A3-7711-B85418C9077C}"/>
                  </a:ext>
                </a:extLst>
              </p:cNvPr>
              <p:cNvSpPr txBox="1"/>
              <p:nvPr/>
            </p:nvSpPr>
            <p:spPr>
              <a:xfrm>
                <a:off x="4639327" y="4008870"/>
                <a:ext cx="3594132" cy="751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MY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MY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MY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MY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MY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MY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d>
                              <m:d>
                                <m:dPr>
                                  <m:ctrlPr>
                                    <a:rPr lang="en-MY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MY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MY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MY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bar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MY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MY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MY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MY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MY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MY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MY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MY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MY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ba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MY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MY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MY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MY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MY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MY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MY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MY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MY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ba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MY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C5B18-D841-69A3-7711-B85418C9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27" y="4008870"/>
                <a:ext cx="3594132" cy="751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1C808D8-0E06-5CBA-61C3-C6B8F549131C}"/>
              </a:ext>
            </a:extLst>
          </p:cNvPr>
          <p:cNvSpPr txBox="1"/>
          <p:nvPr/>
        </p:nvSpPr>
        <p:spPr>
          <a:xfrm>
            <a:off x="1354239" y="2787414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43855-E579-7771-1737-87150225FAF4}"/>
              </a:ext>
            </a:extLst>
          </p:cNvPr>
          <p:cNvSpPr txBox="1"/>
          <p:nvPr/>
        </p:nvSpPr>
        <p:spPr>
          <a:xfrm>
            <a:off x="4639327" y="2782669"/>
            <a:ext cx="350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correlation coefficient ( r ) compared with true GVI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E1083-3EFF-B170-F798-FB104FE1B9E3}"/>
              </a:ext>
            </a:extLst>
          </p:cNvPr>
          <p:cNvSpPr txBox="1"/>
          <p:nvPr/>
        </p:nvSpPr>
        <p:spPr>
          <a:xfrm>
            <a:off x="8968258" y="2868439"/>
            <a:ext cx="289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5-95% Estimation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B6BE9A-EBF8-DC25-3B79-38AE9BB321B8}"/>
                  </a:ext>
                </a:extLst>
              </p:cNvPr>
              <p:cNvSpPr txBox="1"/>
              <p:nvPr/>
            </p:nvSpPr>
            <p:spPr>
              <a:xfrm>
                <a:off x="911508" y="5487173"/>
                <a:ext cx="325537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1400" kern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MY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MY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ker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 ker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400" kern="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= the predicted label of a pixel</a:t>
                </a:r>
                <a:endParaRPr lang="en-US" sz="1400" kern="0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r>
                  <a:rPr lang="en-US" sz="1400" kern="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1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400" i="1" ker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 ker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kern="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= the true label of a pixel</a:t>
                </a:r>
                <a:endParaRPr lang="en-US" sz="1400" kern="0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r>
                  <a:rPr lang="en-US" sz="1400" kern="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M =  the number of pixels in a GSV image </a:t>
                </a:r>
              </a:p>
              <a:p>
                <a:r>
                  <a:rPr lang="en-US" sz="1400" kern="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n = the number of images in test set. </a:t>
                </a:r>
                <a:endParaRPr lang="en-MY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B6BE9A-EBF8-DC25-3B79-38AE9BB3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08" y="5487173"/>
                <a:ext cx="3255378" cy="954107"/>
              </a:xfrm>
              <a:prstGeom prst="rect">
                <a:avLst/>
              </a:prstGeom>
              <a:blipFill>
                <a:blip r:embed="rId4"/>
                <a:stretch>
                  <a:fillRect l="-562" t="-1274" r="-1124" b="-509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A682E6-CD15-3CA0-B3D7-8A4117650098}"/>
                  </a:ext>
                </a:extLst>
              </p:cNvPr>
              <p:cNvSpPr txBox="1"/>
              <p:nvPr/>
            </p:nvSpPr>
            <p:spPr>
              <a:xfrm>
                <a:off x="4807641" y="5391538"/>
                <a:ext cx="325537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sz="1400" i="1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400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sz="1400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= the predicted GVI value for image </a:t>
                </a:r>
                <a:r>
                  <a:rPr lang="en-US" sz="1400" kern="0" dirty="0" err="1">
                    <a:latin typeface="Times New Roman" panose="02020603050405020304" pitchFamily="18" charset="0"/>
                    <a:ea typeface="DengXian" panose="02010600030101010101" pitchFamily="2" charset="-122"/>
                  </a:rPr>
                  <a:t>i</a:t>
                </a:r>
                <a:r>
                  <a:rPr lang="en-US" sz="1400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MY" sz="1400" i="1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barPr>
                      <m:e>
                        <m:r>
                          <a:rPr lang="en-US" sz="1400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sz="1400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= the mean predicted GVI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sz="1400" i="1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400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sz="1400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= the true GVI for image </a:t>
                </a:r>
                <a:r>
                  <a:rPr lang="en-US" sz="1400" kern="0" dirty="0" err="1">
                    <a:latin typeface="Times New Roman" panose="02020603050405020304" pitchFamily="18" charset="0"/>
                    <a:ea typeface="DengXian" panose="02010600030101010101" pitchFamily="2" charset="-122"/>
                  </a:rPr>
                  <a:t>i</a:t>
                </a:r>
                <a:r>
                  <a:rPr lang="en-US" sz="1400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MY" sz="1400" i="1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barPr>
                      <m:e>
                        <m:r>
                          <a:rPr lang="en-US" sz="1400" ker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</m:bar>
                  </m:oMath>
                </a14:m>
                <a:r>
                  <a:rPr lang="en-US" sz="1400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= the mean true GVI</a:t>
                </a:r>
                <a:endParaRPr lang="en-MY" sz="1400" kern="0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A682E6-CD15-3CA0-B3D7-8A4117650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41" y="5391538"/>
                <a:ext cx="3255378" cy="954107"/>
              </a:xfrm>
              <a:prstGeom prst="rect">
                <a:avLst/>
              </a:prstGeom>
              <a:blipFill>
                <a:blip r:embed="rId5"/>
                <a:stretch>
                  <a:fillRect t="-637" b="-5732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CA02B-3E19-A5CD-C63E-93595BCEBC62}"/>
                  </a:ext>
                </a:extLst>
              </p:cNvPr>
              <p:cNvSpPr txBox="1"/>
              <p:nvPr/>
            </p:nvSpPr>
            <p:spPr>
              <a:xfrm>
                <a:off x="8968258" y="4004166"/>
                <a:ext cx="253697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Find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MY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MY" i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MY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MY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MY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and find its 5</a:t>
                </a:r>
                <a:r>
                  <a:rPr lang="en-MY" kern="0" baseline="300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th</a:t>
                </a:r>
                <a:r>
                  <a:rPr lang="en-MY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and 95</a:t>
                </a:r>
                <a:r>
                  <a:rPr lang="en-MY" kern="0" baseline="300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th</a:t>
                </a:r>
                <a:r>
                  <a:rPr lang="en-MY" kern="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percentile respectively.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CA02B-3E19-A5CD-C63E-93595BCEB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258" y="4004166"/>
                <a:ext cx="2536976" cy="923330"/>
              </a:xfrm>
              <a:prstGeom prst="rect">
                <a:avLst/>
              </a:prstGeom>
              <a:blipFill>
                <a:blip r:embed="rId6"/>
                <a:stretch>
                  <a:fillRect l="-1923" t="-3974" r="-721" b="-993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759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Interpretation and Report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7F682-A130-A0DA-D908-736575788D9C}"/>
              </a:ext>
            </a:extLst>
          </p:cNvPr>
          <p:cNvSpPr txBox="1"/>
          <p:nvPr/>
        </p:nvSpPr>
        <p:spPr>
          <a:xfrm>
            <a:off x="701040" y="1718141"/>
            <a:ext cx="57342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MY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Document the accuracy of different models for GVI prediction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MY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Predicted GVI are plotted on map to study the distribution of GVI in study site. 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MY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Exploratory analysis such as clustering analysis are conducted to determine the underlying patterns that might lead to the difference in GVI value. </a:t>
            </a:r>
            <a:endParaRPr lang="en-MY" sz="16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A71D203-D399-28C0-3B45-2244A0C128BD}"/>
              </a:ext>
            </a:extLst>
          </p:cNvPr>
          <p:cNvSpPr/>
          <p:nvPr/>
        </p:nvSpPr>
        <p:spPr>
          <a:xfrm>
            <a:off x="6504208" y="2615058"/>
            <a:ext cx="2101664" cy="293943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56D1412-A52A-1177-4EF3-86F2253B5659}"/>
              </a:ext>
            </a:extLst>
          </p:cNvPr>
          <p:cNvSpPr/>
          <p:nvPr/>
        </p:nvSpPr>
        <p:spPr>
          <a:xfrm>
            <a:off x="2667944" y="1545724"/>
            <a:ext cx="3368425" cy="178448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9432941-FCB2-B113-6131-DA899D36398C}"/>
              </a:ext>
            </a:extLst>
          </p:cNvPr>
          <p:cNvSpPr/>
          <p:nvPr/>
        </p:nvSpPr>
        <p:spPr>
          <a:xfrm>
            <a:off x="2667944" y="4376891"/>
            <a:ext cx="3368425" cy="178448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3611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Problem Formulation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A2A2D-2C8A-C691-4190-8B05DBA4F426}"/>
              </a:ext>
            </a:extLst>
          </p:cNvPr>
          <p:cNvSpPr txBox="1"/>
          <p:nvPr/>
        </p:nvSpPr>
        <p:spPr>
          <a:xfrm>
            <a:off x="2825355" y="1737895"/>
            <a:ext cx="2938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u="sng" dirty="0"/>
              <a:t>Lack of comprehensive regulations</a:t>
            </a:r>
            <a:r>
              <a:rPr lang="en-US" altLang="zh-CN" sz="1600" b="1" dirty="0"/>
              <a:t> </a:t>
            </a:r>
            <a:r>
              <a:rPr lang="en-US" altLang="zh-CN" sz="1600" dirty="0"/>
              <a:t>on urban green space planning as the current ones only focus on the reservation of open spaces. </a:t>
            </a:r>
            <a:endParaRPr lang="en-MY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0585E-61AA-BBA9-457F-3E1812938831}"/>
              </a:ext>
            </a:extLst>
          </p:cNvPr>
          <p:cNvSpPr txBox="1"/>
          <p:nvPr/>
        </p:nvSpPr>
        <p:spPr>
          <a:xfrm>
            <a:off x="2864214" y="4539773"/>
            <a:ext cx="2938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1600" b="1" u="sng" dirty="0"/>
              <a:t>Limited relevant researches </a:t>
            </a:r>
            <a:r>
              <a:rPr lang="en-MY" sz="1600" dirty="0"/>
              <a:t>with existing urban green research in Malaysia being </a:t>
            </a:r>
            <a:r>
              <a:rPr lang="en-MY" sz="1600" b="1" u="sng" dirty="0"/>
              <a:t>not relatable to the daily experience</a:t>
            </a:r>
            <a:r>
              <a:rPr lang="en-MY" sz="1600" dirty="0"/>
              <a:t> of urban inhabitants.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2AF91-4E84-7690-430F-9FB5F66A85C2}"/>
              </a:ext>
            </a:extLst>
          </p:cNvPr>
          <p:cNvSpPr txBox="1"/>
          <p:nvPr/>
        </p:nvSpPr>
        <p:spPr>
          <a:xfrm>
            <a:off x="6624536" y="2832865"/>
            <a:ext cx="1856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1600" dirty="0"/>
              <a:t>Quantitative study with metric to measure the experience of a city’s inhabitants with urban greens.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36A8A-AF82-5E42-69FF-2191FACA899C}"/>
              </a:ext>
            </a:extLst>
          </p:cNvPr>
          <p:cNvSpPr txBox="1"/>
          <p:nvPr/>
        </p:nvSpPr>
        <p:spPr>
          <a:xfrm>
            <a:off x="9111680" y="3194835"/>
            <a:ext cx="239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2000" dirty="0"/>
              <a:t>How much green can people in Malaysian city see? 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3823E0F-B919-B1DF-8476-D34B83FA9F7A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 flipV="1">
            <a:off x="6036369" y="4084776"/>
            <a:ext cx="467839" cy="11843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2683913-A982-34D8-623B-3DE98B17998F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>
            <a:off x="6036369" y="2437967"/>
            <a:ext cx="467839" cy="1646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64AA86-A013-44B8-557C-09C273598BC6}"/>
              </a:ext>
            </a:extLst>
          </p:cNvPr>
          <p:cNvSpPr txBox="1"/>
          <p:nvPr/>
        </p:nvSpPr>
        <p:spPr>
          <a:xfrm>
            <a:off x="9073711" y="4216607"/>
            <a:ext cx="256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/>
              <a:t>Quantitative metric</a:t>
            </a:r>
          </a:p>
          <a:p>
            <a:r>
              <a:rPr lang="en-MY" sz="1600" dirty="0"/>
              <a:t>- Green View Index (GVI)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491666-CC29-C8AD-3E3C-1EA2B7F360E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8605872" y="3643058"/>
            <a:ext cx="467839" cy="441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FC836E6-22D4-13B5-C7D6-EF1948B31484}"/>
              </a:ext>
            </a:extLst>
          </p:cNvPr>
          <p:cNvSpPr/>
          <p:nvPr/>
        </p:nvSpPr>
        <p:spPr>
          <a:xfrm>
            <a:off x="578734" y="6380279"/>
            <a:ext cx="8027138" cy="220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Problem Background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E4273F7-A7C8-8985-AA70-F589D24BF66C}"/>
              </a:ext>
            </a:extLst>
          </p:cNvPr>
          <p:cNvSpPr/>
          <p:nvPr/>
        </p:nvSpPr>
        <p:spPr>
          <a:xfrm>
            <a:off x="9073711" y="6380278"/>
            <a:ext cx="2712913" cy="220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28D2D-4ED0-681B-7895-E63F6517D686}"/>
              </a:ext>
            </a:extLst>
          </p:cNvPr>
          <p:cNvSpPr txBox="1"/>
          <p:nvPr/>
        </p:nvSpPr>
        <p:spPr>
          <a:xfrm>
            <a:off x="659783" y="2615058"/>
            <a:ext cx="1743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dirty="0"/>
              <a:t>The urban green spaces are not planned and designed to optimize the user experience in the urban environment. </a:t>
            </a:r>
          </a:p>
        </p:txBody>
      </p:sp>
    </p:spTree>
    <p:extLst>
      <p:ext uri="{BB962C8B-B14F-4D97-AF65-F5344CB8AC3E}">
        <p14:creationId xmlns:p14="http://schemas.microsoft.com/office/powerpoint/2010/main" val="226297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52" grpId="0" animBg="1"/>
      <p:bldP spid="4" grpId="0"/>
      <p:bldP spid="6" grpId="0"/>
      <p:bldP spid="8" grpId="0"/>
      <p:bldP spid="9" grpId="0"/>
      <p:bldP spid="2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Initial Findings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09B9D-161D-1F44-50A9-C2D5255DDE10}"/>
              </a:ext>
            </a:extLst>
          </p:cNvPr>
          <p:cNvSpPr txBox="1"/>
          <p:nvPr/>
        </p:nvSpPr>
        <p:spPr>
          <a:xfrm>
            <a:off x="701040" y="1192192"/>
            <a:ext cx="447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Accuracy of Prediction Models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C97D3F-DCDB-F519-0CC4-45756840F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1509"/>
              </p:ext>
            </p:extLst>
          </p:nvPr>
        </p:nvGraphicFramePr>
        <p:xfrm>
          <a:off x="810229" y="1718141"/>
          <a:ext cx="8623137" cy="44637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0437">
                  <a:extLst>
                    <a:ext uri="{9D8B030D-6E8A-4147-A177-3AD203B41FA5}">
                      <a16:colId xmlns:a16="http://schemas.microsoft.com/office/drawing/2014/main" val="1757115867"/>
                    </a:ext>
                  </a:extLst>
                </a:gridCol>
                <a:gridCol w="1627590">
                  <a:extLst>
                    <a:ext uri="{9D8B030D-6E8A-4147-A177-3AD203B41FA5}">
                      <a16:colId xmlns:a16="http://schemas.microsoft.com/office/drawing/2014/main" val="1292348341"/>
                    </a:ext>
                  </a:extLst>
                </a:gridCol>
                <a:gridCol w="2724366">
                  <a:extLst>
                    <a:ext uri="{9D8B030D-6E8A-4147-A177-3AD203B41FA5}">
                      <a16:colId xmlns:a16="http://schemas.microsoft.com/office/drawing/2014/main" val="641940426"/>
                    </a:ext>
                  </a:extLst>
                </a:gridCol>
                <a:gridCol w="2090744">
                  <a:extLst>
                    <a:ext uri="{9D8B030D-6E8A-4147-A177-3AD203B41FA5}">
                      <a16:colId xmlns:a16="http://schemas.microsoft.com/office/drawing/2014/main" val="1654433337"/>
                    </a:ext>
                  </a:extLst>
                </a:gridCol>
              </a:tblGrid>
              <a:tr h="11305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MY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Error (%)</a:t>
                      </a:r>
                      <a:endParaRPr lang="en-MY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Correlation Coefficient with true GVI ( r )</a:t>
                      </a:r>
                      <a:endParaRPr lang="en-MY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5-95% of GVI Estimation Error</a:t>
                      </a:r>
                      <a:endParaRPr lang="en-MY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4476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Unsupervised segmentation model</a:t>
                      </a:r>
                      <a:endParaRPr lang="en-MY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7.31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0.909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-0.115, 0.183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782437"/>
                  </a:ext>
                </a:extLst>
              </a:tr>
              <a:tr h="11305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DCNN end-to-end (initial weights without further training)</a:t>
                      </a:r>
                      <a:endParaRPr lang="en-MY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14.67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0.893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-0.357, 0.073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283854"/>
                  </a:ext>
                </a:extLst>
              </a:tr>
              <a:tr h="6099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DCNN end-to-end (trained)</a:t>
                      </a:r>
                      <a:endParaRPr lang="en-MY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 further trained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 further trained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 further trained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762568"/>
                  </a:ext>
                </a:extLst>
              </a:tr>
              <a:tr h="6099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HRNet</a:t>
                      </a: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-OCR model</a:t>
                      </a:r>
                      <a:endParaRPr lang="en-MY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 further trained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 further trained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 further trained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259" marR="60259" marT="60259" marB="6025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0511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2DBD1D-4C5F-0CB9-0A75-3756FB8D2F86}"/>
              </a:ext>
            </a:extLst>
          </p:cNvPr>
          <p:cNvSpPr txBox="1"/>
          <p:nvPr/>
        </p:nvSpPr>
        <p:spPr>
          <a:xfrm>
            <a:off x="9711159" y="3613182"/>
            <a:ext cx="20718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Observation:</a:t>
            </a:r>
          </a:p>
          <a:p>
            <a:endParaRPr lang="en-MY" dirty="0"/>
          </a:p>
          <a:p>
            <a:r>
              <a:rPr lang="en-MY" dirty="0"/>
              <a:t>The benchmark unsupervised segmentation model perform better than the pre-trained DCNN end-to-end model. </a:t>
            </a:r>
          </a:p>
        </p:txBody>
      </p:sp>
    </p:spTree>
    <p:extLst>
      <p:ext uri="{BB962C8B-B14F-4D97-AF65-F5344CB8AC3E}">
        <p14:creationId xmlns:p14="http://schemas.microsoft.com/office/powerpoint/2010/main" val="328272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Initial Findings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09B9D-161D-1F44-50A9-C2D5255DDE10}"/>
              </a:ext>
            </a:extLst>
          </p:cNvPr>
          <p:cNvSpPr txBox="1"/>
          <p:nvPr/>
        </p:nvSpPr>
        <p:spPr>
          <a:xfrm>
            <a:off x="701040" y="1192192"/>
            <a:ext cx="447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Visualization and Analysis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825DEA0-3BD3-F829-C68B-F0B9EC24F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" y="11921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MY"/>
          </a:p>
        </p:txBody>
      </p:sp>
      <p:pic>
        <p:nvPicPr>
          <p:cNvPr id="7169" name="Picture 78" descr="Map&#10;&#10;Description automatically generated">
            <a:extLst>
              <a:ext uri="{FF2B5EF4-FFF2-40B4-BE49-F238E27FC236}">
                <a16:creationId xmlns:a16="http://schemas.microsoft.com/office/drawing/2014/main" id="{8D8D9FCD-D15E-0E08-0909-7AB9FD24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607" y="613458"/>
            <a:ext cx="6206393" cy="563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F5B512E-6BDF-70C3-88BF-527DD9A3C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322217"/>
            <a:ext cx="521362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GVI predictions based on unsupervised classification visualized.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48C81-1AEE-CD4C-68CD-3F76ED84BC00}"/>
              </a:ext>
            </a:extLst>
          </p:cNvPr>
          <p:cNvSpPr txBox="1"/>
          <p:nvPr/>
        </p:nvSpPr>
        <p:spPr>
          <a:xfrm>
            <a:off x="760478" y="1915641"/>
            <a:ext cx="481926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MY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redder the plot, the lower the GVI. </a:t>
            </a:r>
            <a:br>
              <a:rPr lang="en-MY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MY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greener the plot, the higher the GVI.</a:t>
            </a:r>
          </a:p>
          <a:p>
            <a:pPr>
              <a:spcAft>
                <a:spcPts val="1200"/>
              </a:spcAft>
            </a:pPr>
            <a:endParaRPr lang="en-MY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MY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Observations: 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GVI values in the study site vary due to their locations. </a:t>
            </a:r>
            <a:endParaRPr lang="en-MY" sz="1600" b="1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East side of the study site appears to have lower GVI values than the West</a:t>
            </a:r>
            <a:r>
              <a:rPr lang="en-MY" sz="16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South-East part of the site has the highest density of red points with low GVI</a:t>
            </a:r>
            <a:endParaRPr lang="en-MY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9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Initial Findings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09B9D-161D-1F44-50A9-C2D5255DDE10}"/>
              </a:ext>
            </a:extLst>
          </p:cNvPr>
          <p:cNvSpPr txBox="1"/>
          <p:nvPr/>
        </p:nvSpPr>
        <p:spPr>
          <a:xfrm>
            <a:off x="701040" y="1192192"/>
            <a:ext cx="447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Clustering Analysis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825DEA0-3BD3-F829-C68B-F0B9EC24F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" y="11921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MY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5B512E-6BDF-70C3-88BF-527DD9A3C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040" y="6444202"/>
            <a:ext cx="521362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MY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Visualization of hierarchical clusters.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48C81-1AEE-CD4C-68CD-3F76ED84BC00}"/>
              </a:ext>
            </a:extLst>
          </p:cNvPr>
          <p:cNvSpPr txBox="1"/>
          <p:nvPr/>
        </p:nvSpPr>
        <p:spPr>
          <a:xfrm>
            <a:off x="760478" y="1915641"/>
            <a:ext cx="48192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points </a:t>
            </a:r>
            <a:r>
              <a:rPr lang="en-US" sz="18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clustered hierarchically based on their locations and predicted GVI.</a:t>
            </a:r>
            <a:br>
              <a:rPr lang="en-MY" sz="1600" b="0" i="0" kern="1200" baseline="0" dirty="0">
                <a:ln>
                  <a:noFill/>
                </a:ln>
                <a:solidFill>
                  <a:srgbClr val="000000"/>
                </a:solidFill>
              </a:rPr>
            </a:br>
            <a:endParaRPr lang="en-MY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MY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Observations: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8DF9F03-A304-BBD2-F1FF-B0743EBD6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57" y="773965"/>
            <a:ext cx="5547127" cy="55471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BDE802-977A-9873-0080-3C0BF08A3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77891"/>
              </p:ext>
            </p:extLst>
          </p:nvPr>
        </p:nvGraphicFramePr>
        <p:xfrm>
          <a:off x="838897" y="3054414"/>
          <a:ext cx="4662428" cy="17637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1214">
                  <a:extLst>
                    <a:ext uri="{9D8B030D-6E8A-4147-A177-3AD203B41FA5}">
                      <a16:colId xmlns:a16="http://schemas.microsoft.com/office/drawing/2014/main" val="114346002"/>
                    </a:ext>
                  </a:extLst>
                </a:gridCol>
                <a:gridCol w="2331214">
                  <a:extLst>
                    <a:ext uri="{9D8B030D-6E8A-4147-A177-3AD203B41FA5}">
                      <a16:colId xmlns:a16="http://schemas.microsoft.com/office/drawing/2014/main" val="27677515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hierarchical_cluster</a:t>
                      </a:r>
                      <a:endParaRPr lang="en-MY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unsupervised_GVI_pred</a:t>
                      </a:r>
                      <a:endParaRPr lang="en-MY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98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MY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0.492871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87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MY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0.342162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898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MY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0.241678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809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MY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0.114488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95184"/>
                  </a:ext>
                </a:extLst>
              </a:tr>
            </a:tbl>
          </a:graphicData>
        </a:graphic>
      </p:graphicFrame>
      <p:pic>
        <p:nvPicPr>
          <p:cNvPr id="9" name="Picture 8" descr="A road with trees on the side&#10;&#10;Description automatically generated with medium confidence">
            <a:extLst>
              <a:ext uri="{FF2B5EF4-FFF2-40B4-BE49-F238E27FC236}">
                <a16:creationId xmlns:a16="http://schemas.microsoft.com/office/drawing/2014/main" id="{B5AD9D52-C3D2-03E4-0160-175D57257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1863" y="5077672"/>
            <a:ext cx="1243420" cy="1243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text, road, way, sky&#10;&#10;Description automatically generated">
            <a:extLst>
              <a:ext uri="{FF2B5EF4-FFF2-40B4-BE49-F238E27FC236}">
                <a16:creationId xmlns:a16="http://schemas.microsoft.com/office/drawing/2014/main" id="{065AED58-96F5-EC95-091E-FB8347FA4A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02" y="5077670"/>
            <a:ext cx="1243421" cy="124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yellow building with a palm tree&#10;&#10;Description automatically generated with low confidence">
            <a:extLst>
              <a:ext uri="{FF2B5EF4-FFF2-40B4-BE49-F238E27FC236}">
                <a16:creationId xmlns:a16="http://schemas.microsoft.com/office/drawing/2014/main" id="{2516CB8B-C998-D4FE-B64E-AB45463E79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057" y="5077670"/>
            <a:ext cx="1245124" cy="12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road with cars on it and a bridg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75EEBE8-198F-21AB-51EA-FAA1D8DA2D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97" y="5067621"/>
            <a:ext cx="1253470" cy="125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64257293-C28A-5195-4AC2-C125EF32C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" y="6379319"/>
            <a:ext cx="521362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MY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Representative image of each cluster.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0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1DA7DD2-A06B-177F-9B5F-5ECFD4F8FADB}"/>
              </a:ext>
            </a:extLst>
          </p:cNvPr>
          <p:cNvSpPr/>
          <p:nvPr/>
        </p:nvSpPr>
        <p:spPr>
          <a:xfrm>
            <a:off x="789013" y="3999646"/>
            <a:ext cx="3368425" cy="213867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88561D-37D0-409E-9D5B-5AEB130A3308}"/>
              </a:ext>
            </a:extLst>
          </p:cNvPr>
          <p:cNvSpPr/>
          <p:nvPr/>
        </p:nvSpPr>
        <p:spPr>
          <a:xfrm>
            <a:off x="4411889" y="3999646"/>
            <a:ext cx="3368425" cy="213867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285A5C-DFA3-CD15-4E12-BEE0D8B56EEC}"/>
              </a:ext>
            </a:extLst>
          </p:cNvPr>
          <p:cNvSpPr/>
          <p:nvPr/>
        </p:nvSpPr>
        <p:spPr>
          <a:xfrm>
            <a:off x="8057914" y="3999646"/>
            <a:ext cx="3368425" cy="213867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3611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Aim and Objectives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2AF91-4E84-7690-430F-9FB5F66A85C2}"/>
              </a:ext>
            </a:extLst>
          </p:cNvPr>
          <p:cNvSpPr txBox="1"/>
          <p:nvPr/>
        </p:nvSpPr>
        <p:spPr>
          <a:xfrm>
            <a:off x="4226497" y="1288256"/>
            <a:ext cx="3725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Aim:</a:t>
            </a:r>
          </a:p>
          <a:p>
            <a:pPr algn="just"/>
            <a:r>
              <a:rPr lang="en-US" dirty="0"/>
              <a:t>To analyze the state of urban green coverage in Malaysian city from the users' perspective with Green View Index (GVI). </a:t>
            </a:r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36A8A-AF82-5E42-69FF-2191FACA899C}"/>
              </a:ext>
            </a:extLst>
          </p:cNvPr>
          <p:cNvSpPr txBox="1"/>
          <p:nvPr/>
        </p:nvSpPr>
        <p:spPr>
          <a:xfrm>
            <a:off x="8219763" y="4365212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To develop a dashboard to visualize the estimated GVI of selected sites and assess the distribution of green views in Malaysian city.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6DF26-730F-0A37-1AA1-9711E4A078AD}"/>
              </a:ext>
            </a:extLst>
          </p:cNvPr>
          <p:cNvSpPr txBox="1"/>
          <p:nvPr/>
        </p:nvSpPr>
        <p:spPr>
          <a:xfrm>
            <a:off x="991759" y="4330318"/>
            <a:ext cx="304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To collect and process street view images data to measure urban green coverage from the perspective of human users.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D2FA3-1FEA-A4B9-393E-711327DDE66C}"/>
              </a:ext>
            </a:extLst>
          </p:cNvPr>
          <p:cNvSpPr txBox="1"/>
          <p:nvPr/>
        </p:nvSpPr>
        <p:spPr>
          <a:xfrm>
            <a:off x="4527440" y="4342059"/>
            <a:ext cx="304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To compute GVI effectively from street view images with unsupervised segmentation and supervised machine learning models. 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6F5B8EF-5413-157C-EF59-C59FBBEB97E5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rot="5400000">
            <a:off x="3664159" y="1574652"/>
            <a:ext cx="1234062" cy="36159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78FAF1-2F78-F895-90A5-F12163800073}"/>
              </a:ext>
            </a:extLst>
          </p:cNvPr>
          <p:cNvCxnSpPr>
            <a:stCxn id="8" idx="2"/>
            <a:endCxn id="14" idx="0"/>
          </p:cNvCxnSpPr>
          <p:nvPr/>
        </p:nvCxnSpPr>
        <p:spPr>
          <a:xfrm rot="16200000" flipH="1">
            <a:off x="5475596" y="3379140"/>
            <a:ext cx="1234062" cy="69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B57040B-F11B-3221-F0F2-AD93E874D6CB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rot="16200000" flipH="1">
            <a:off x="7298609" y="1556128"/>
            <a:ext cx="1234062" cy="36529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837718-74DD-3D61-D210-CE4FBDE7943A}"/>
              </a:ext>
            </a:extLst>
          </p:cNvPr>
          <p:cNvSpPr txBox="1"/>
          <p:nvPr/>
        </p:nvSpPr>
        <p:spPr>
          <a:xfrm>
            <a:off x="6197569" y="3032733"/>
            <a:ext cx="1186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Objectives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5502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9" grpId="0"/>
      <p:bldP spid="5" grpId="0"/>
      <p:bldP spid="1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3611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Scope of Study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D0CC8-697C-EC73-832E-87879809CB43}"/>
              </a:ext>
            </a:extLst>
          </p:cNvPr>
          <p:cNvSpPr txBox="1"/>
          <p:nvPr/>
        </p:nvSpPr>
        <p:spPr>
          <a:xfrm>
            <a:off x="701040" y="1273016"/>
            <a:ext cx="7470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Johor Bahru city center is chosen as a representative sample site to study the urban green coverage in Malaysia. It is chosen for its high density and its role being a central hub. </a:t>
            </a:r>
            <a:endParaRPr lang="en-MY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50E101-BAE9-C766-3C64-801EA6764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 t="9281" r="2645" b="12385"/>
          <a:stretch/>
        </p:blipFill>
        <p:spPr>
          <a:xfrm>
            <a:off x="731520" y="2302235"/>
            <a:ext cx="6766560" cy="4207777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F9A604A-B028-520D-1DB1-5E289B26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433584"/>
              </p:ext>
            </p:extLst>
          </p:nvPr>
        </p:nvGraphicFramePr>
        <p:xfrm>
          <a:off x="7787640" y="2760202"/>
          <a:ext cx="3672840" cy="3107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420">
                  <a:extLst>
                    <a:ext uri="{9D8B030D-6E8A-4147-A177-3AD203B41FA5}">
                      <a16:colId xmlns:a16="http://schemas.microsoft.com/office/drawing/2014/main" val="3582768055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2470518275"/>
                    </a:ext>
                  </a:extLst>
                </a:gridCol>
              </a:tblGrid>
              <a:tr h="7309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Site selection</a:t>
                      </a:r>
                      <a:endParaRPr lang="en-MY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Johor Bahru city </a:t>
                      </a:r>
                      <a:r>
                        <a:rPr lang="en-MY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center</a:t>
                      </a:r>
                      <a:endParaRPr lang="en-MY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371642"/>
                  </a:ext>
                </a:extLst>
              </a:tr>
              <a:tr h="730932">
                <a:tc>
                  <a:txBody>
                    <a:bodyPr/>
                    <a:lstStyle/>
                    <a:p>
                      <a:r>
                        <a:rPr lang="en-MY" b="0" dirty="0"/>
                        <a:t>Site boundary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b="0" dirty="0"/>
                        <a:t>1000m radius from </a:t>
                      </a:r>
                      <a:r>
                        <a:rPr lang="en-MY" b="0" i="1" dirty="0"/>
                        <a:t>JBCC </a:t>
                      </a:r>
                      <a:r>
                        <a:rPr lang="en-MY" b="0" i="1" dirty="0" err="1"/>
                        <a:t>Komtar</a:t>
                      </a:r>
                      <a:endParaRPr lang="en-MY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38535"/>
                  </a:ext>
                </a:extLst>
              </a:tr>
              <a:tr h="730932">
                <a:tc>
                  <a:txBody>
                    <a:bodyPr/>
                    <a:lstStyle/>
                    <a:p>
                      <a:r>
                        <a:rPr lang="en-MY" b="0" dirty="0"/>
                        <a:t>Collection date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b="0" dirty="0"/>
                        <a:t>December 2022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784624"/>
                  </a:ext>
                </a:extLst>
              </a:tr>
              <a:tr h="730932">
                <a:tc>
                  <a:txBody>
                    <a:bodyPr/>
                    <a:lstStyle/>
                    <a:p>
                      <a:r>
                        <a:rPr lang="en-MY" b="0" dirty="0"/>
                        <a:t>Data source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b="0" dirty="0"/>
                        <a:t>Google Street View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69037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94BECA-A090-1E72-D093-9E947F35718E}"/>
              </a:ext>
            </a:extLst>
          </p:cNvPr>
          <p:cNvSpPr txBox="1"/>
          <p:nvPr/>
        </p:nvSpPr>
        <p:spPr>
          <a:xfrm>
            <a:off x="7818120" y="2304021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81805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3611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Significance of Study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D0CC8-697C-EC73-832E-87879809CB43}"/>
              </a:ext>
            </a:extLst>
          </p:cNvPr>
          <p:cNvSpPr txBox="1"/>
          <p:nvPr/>
        </p:nvSpPr>
        <p:spPr>
          <a:xfrm>
            <a:off x="701040" y="1394936"/>
            <a:ext cx="6766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study that investigates the urban green coverage from users’ perspectives in Malaysia.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on the distribution of urban green coverage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inform the process of urban planning in terms of urban green space. </a:t>
            </a:r>
            <a:b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different methods used to compute Green View Index (GVI) to find out the most effective method to do so. </a:t>
            </a:r>
          </a:p>
        </p:txBody>
      </p:sp>
    </p:spTree>
    <p:extLst>
      <p:ext uri="{BB962C8B-B14F-4D97-AF65-F5344CB8AC3E}">
        <p14:creationId xmlns:p14="http://schemas.microsoft.com/office/powerpoint/2010/main" val="41635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6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Literature Review Overview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85D48-BA57-66CA-83A0-75EFC1DC906B}"/>
              </a:ext>
            </a:extLst>
          </p:cNvPr>
          <p:cNvSpPr txBox="1"/>
          <p:nvPr/>
        </p:nvSpPr>
        <p:spPr>
          <a:xfrm>
            <a:off x="960120" y="22107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gap in urban green space research in Malaysia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343D3-83D7-8D4F-C177-32FC6293EF08}"/>
              </a:ext>
            </a:extLst>
          </p:cNvPr>
          <p:cNvSpPr txBox="1"/>
          <p:nvPr/>
        </p:nvSpPr>
        <p:spPr>
          <a:xfrm>
            <a:off x="4419600" y="222600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and Calculation of Green View Index (GVI)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0CD9B-CB18-31D1-17C0-D31CD7432854}"/>
              </a:ext>
            </a:extLst>
          </p:cNvPr>
          <p:cNvSpPr txBox="1"/>
          <p:nvPr/>
        </p:nvSpPr>
        <p:spPr>
          <a:xfrm>
            <a:off x="8214360" y="222600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for the prediction of Green View Index (GVI)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5AA672-0C5D-4205-F572-7E32295315AD}"/>
              </a:ext>
            </a:extLst>
          </p:cNvPr>
          <p:cNvSpPr/>
          <p:nvPr/>
        </p:nvSpPr>
        <p:spPr>
          <a:xfrm>
            <a:off x="960120" y="2002421"/>
            <a:ext cx="3137318" cy="925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405359-F2AA-11B6-E3A0-631793E9EDC2}"/>
              </a:ext>
            </a:extLst>
          </p:cNvPr>
          <p:cNvSpPr/>
          <p:nvPr/>
        </p:nvSpPr>
        <p:spPr>
          <a:xfrm>
            <a:off x="4536697" y="2002421"/>
            <a:ext cx="3137318" cy="9259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8C083-1A3C-4945-95DA-CA6CD2563401}"/>
              </a:ext>
            </a:extLst>
          </p:cNvPr>
          <p:cNvSpPr/>
          <p:nvPr/>
        </p:nvSpPr>
        <p:spPr>
          <a:xfrm>
            <a:off x="8344768" y="2002421"/>
            <a:ext cx="3137318" cy="92597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7E646-4314-D90F-A938-30C45AB82BDB}"/>
              </a:ext>
            </a:extLst>
          </p:cNvPr>
          <p:cNvSpPr/>
          <p:nvPr/>
        </p:nvSpPr>
        <p:spPr>
          <a:xfrm>
            <a:off x="960120" y="3061864"/>
            <a:ext cx="2871100" cy="3412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few spatial studies on urban green space in Malaysia</a:t>
            </a:r>
            <a:b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research focus only on aerial plan view in macro scale which cannot model typical human experiences in urban environment.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C39541-0811-01DC-BBEA-BE7ACED41269}"/>
              </a:ext>
            </a:extLst>
          </p:cNvPr>
          <p:cNvSpPr/>
          <p:nvPr/>
        </p:nvSpPr>
        <p:spPr>
          <a:xfrm>
            <a:off x="4536697" y="3061864"/>
            <a:ext cx="3137318" cy="3412679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GVI is the most common metric used to study how much can people see green at their surroundings.</a:t>
            </a:r>
          </a:p>
          <a:p>
            <a:pPr algn="ctr"/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variations in methods to compute GVI with different </a:t>
            </a:r>
            <a:r>
              <a:rPr lang="en-MY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 view images collection configurations. </a:t>
            </a:r>
            <a:br>
              <a:rPr lang="en-MY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Y" sz="16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26C65C-18D7-7C6E-9D8D-0FBDB62170D4}"/>
              </a:ext>
            </a:extLst>
          </p:cNvPr>
          <p:cNvSpPr/>
          <p:nvPr/>
        </p:nvSpPr>
        <p:spPr>
          <a:xfrm>
            <a:off x="8310044" y="3061864"/>
            <a:ext cx="3137318" cy="3412679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segmentation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Less accurate but resource saving. </a:t>
            </a:r>
          </a:p>
          <a:p>
            <a:pPr algn="ctr"/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MY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They have potential for higher  accuracies, but are expensive. Susceptible to bias and variance if not well executed.</a:t>
            </a:r>
          </a:p>
        </p:txBody>
      </p:sp>
    </p:spTree>
    <p:extLst>
      <p:ext uri="{BB962C8B-B14F-4D97-AF65-F5344CB8AC3E}">
        <p14:creationId xmlns:p14="http://schemas.microsoft.com/office/powerpoint/2010/main" val="280260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D89945-5528-BE8C-1144-368410FF5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35"/>
          <a:stretch/>
        </p:blipFill>
        <p:spPr>
          <a:xfrm>
            <a:off x="5935537" y="827718"/>
            <a:ext cx="4801485" cy="3648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63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Calculating Green View Index (GVI)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AD0CC8-697C-EC73-832E-87879809CB43}"/>
                  </a:ext>
                </a:extLst>
              </p:cNvPr>
              <p:cNvSpPr txBox="1"/>
              <p:nvPr/>
            </p:nvSpPr>
            <p:spPr>
              <a:xfrm>
                <a:off x="701040" y="1259842"/>
                <a:ext cx="5394960" cy="5243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Green View Index (GVI) investigate the proportion of greeneries that one can see at a single point. </a:t>
                </a:r>
              </a:p>
              <a:p>
                <a:endParaRPr lang="en-US" sz="2200" i="1" kern="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200" i="1" kern="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Computing GVI on a single sample site:</a:t>
                </a:r>
              </a:p>
              <a:p>
                <a:endParaRPr lang="en-US" sz="2200" i="1" kern="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200" i="1" kern="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𝐺𝑉𝐼</m:t>
                      </m:r>
                      <m:r>
                        <a:rPr lang="en-US" sz="2200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MY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MY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2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2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MY" sz="2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2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MY" sz="2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𝐴𝑟𝑒𝑎</m:t>
                                      </m:r>
                                    </m:e>
                                    <m:sub>
                                      <m:r>
                                        <a:rPr lang="en-US" sz="22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MY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2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2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MY" sz="2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2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MY" sz="2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𝐴𝑟𝑒𝑎</m:t>
                                      </m:r>
                                    </m:e>
                                    <m:sub>
                                      <m:r>
                                        <a:rPr lang="en-US" sz="22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MY" sz="2200" kern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b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 = the number of vertical view angles for each sample site; </a:t>
                </a:r>
                <a:b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 = the number of horizontal directions taken on a single point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MY" sz="1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𝑟𝑒𝑎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en-MY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area of a GSV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image covered by greeneries</a:t>
                </a:r>
                <a:b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MY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MY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𝐴𝑟𝑒𝑎</m:t>
                        </m:r>
                      </m:e>
                      <m:sub>
                        <m:r>
                          <a:rPr lang="en-MY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total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area of a single GSV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image.</a:t>
                </a:r>
                <a:endParaRPr lang="en-MY" sz="16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AD0CC8-697C-EC73-832E-87879809C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259842"/>
                <a:ext cx="5394960" cy="5243295"/>
              </a:xfrm>
              <a:prstGeom prst="rect">
                <a:avLst/>
              </a:prstGeom>
              <a:blipFill>
                <a:blip r:embed="rId3"/>
                <a:stretch>
                  <a:fillRect l="-1130" t="-698" b="-58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508DCF-93E0-22BE-C77F-62E34F031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4" t="58347" r="23657" b="4048"/>
          <a:stretch/>
        </p:blipFill>
        <p:spPr>
          <a:xfrm>
            <a:off x="9733663" y="3821119"/>
            <a:ext cx="2255520" cy="2209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5FA2A3-19AB-F7FD-C5C2-1FD6F0DAC921}"/>
              </a:ext>
            </a:extLst>
          </p:cNvPr>
          <p:cNvSpPr txBox="1"/>
          <p:nvPr/>
        </p:nvSpPr>
        <p:spPr>
          <a:xfrm>
            <a:off x="6370320" y="6052847"/>
            <a:ext cx="496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Source: Assessing street-level urban greenery using Google Street View and a modified green view index (Li et. al., 2015)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18467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Google Street Views (GSV) Configs for Data Collection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A723A-E649-EABA-1BF6-ED845B740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02553"/>
              </p:ext>
            </p:extLst>
          </p:nvPr>
        </p:nvGraphicFramePr>
        <p:xfrm>
          <a:off x="701040" y="1164502"/>
          <a:ext cx="10637519" cy="51811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5381">
                  <a:extLst>
                    <a:ext uri="{9D8B030D-6E8A-4147-A177-3AD203B41FA5}">
                      <a16:colId xmlns:a16="http://schemas.microsoft.com/office/drawing/2014/main" val="3024205325"/>
                    </a:ext>
                  </a:extLst>
                </a:gridCol>
                <a:gridCol w="4746883">
                  <a:extLst>
                    <a:ext uri="{9D8B030D-6E8A-4147-A177-3AD203B41FA5}">
                      <a16:colId xmlns:a16="http://schemas.microsoft.com/office/drawing/2014/main" val="584917645"/>
                    </a:ext>
                  </a:extLst>
                </a:gridCol>
                <a:gridCol w="3955255">
                  <a:extLst>
                    <a:ext uri="{9D8B030D-6E8A-4147-A177-3AD203B41FA5}">
                      <a16:colId xmlns:a16="http://schemas.microsoft.com/office/drawing/2014/main" val="2349742749"/>
                    </a:ext>
                  </a:extLst>
                </a:gridCol>
              </a:tblGrid>
              <a:tr h="2499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MY" sz="140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 Name</a:t>
                      </a:r>
                      <a:endParaRPr lang="en-MY" sz="140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MY" sz="1400" kern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MY" sz="1400" kern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MY" sz="140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Discussion</a:t>
                      </a:r>
                      <a:endParaRPr lang="en-MY" sz="140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630480"/>
                  </a:ext>
                </a:extLst>
              </a:tr>
              <a:tr h="7862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MY" sz="1400" kern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GVI4</a:t>
                      </a:r>
                      <a:endParaRPr lang="en-MY" sz="1400" kern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GVI computed with 4 horizontal TSV images with heading angle of 90◦. (Long and Liu, 2017)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 numbers of headings allow for a lower field of vision (zoomed in), but also takes up more computational resources to compute.  </a:t>
                      </a:r>
                      <a:endParaRPr lang="en-MY" sz="14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693177"/>
                  </a:ext>
                </a:extLst>
              </a:tr>
              <a:tr h="7597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MY" sz="1400" kern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GVI</a:t>
                      </a:r>
                      <a:endParaRPr lang="en-MY" sz="1400" kern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GVI computed with 6 horizontal TSV images with heading angle of 60◦. (Zhang and Dong, 2018)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75249"/>
                  </a:ext>
                </a:extLst>
              </a:tr>
              <a:tr h="8154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MY" sz="140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GVI8</a:t>
                      </a:r>
                      <a:endParaRPr lang="en-MY" sz="140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GVI computed with 8 horizontal TSV images with heading angle is 45◦ (Dong et. al., 2018)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1210"/>
                  </a:ext>
                </a:extLst>
              </a:tr>
              <a:tr h="15069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MY" sz="140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GVI18</a:t>
                      </a:r>
                      <a:endParaRPr lang="en-MY" sz="140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Similar approach as method used by Li et. al. GVI computed with 6 horizontal TSV images with heading angle of 60◦ and 3 pitches for each heading. 18 images taken in total. (Li et. al., 2015)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comprehensive, but computationally expensive. 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2939"/>
                  </a:ext>
                </a:extLst>
              </a:tr>
              <a:tr h="976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MY" sz="140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PGVI</a:t>
                      </a:r>
                      <a:endParaRPr lang="en-MY" sz="140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GVI computed with cylindrical panorama stitched together from 6 horizontal TSV pictures. The distortion for PGVI might affect accuracy of GVI. (Cheng et. al., 2017)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Cylindrical panorama cause distortion in views. </a:t>
                      </a:r>
                      <a:endParaRPr lang="en-MY" sz="1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91" marR="44491" marT="44491" marB="444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80253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E60DB21-FD99-A436-1EC6-0404C5D3BD03}"/>
              </a:ext>
            </a:extLst>
          </p:cNvPr>
          <p:cNvSpPr/>
          <p:nvPr/>
        </p:nvSpPr>
        <p:spPr>
          <a:xfrm>
            <a:off x="304800" y="2057400"/>
            <a:ext cx="7223760" cy="928868"/>
          </a:xfrm>
          <a:custGeom>
            <a:avLst/>
            <a:gdLst>
              <a:gd name="connsiteX0" fmla="*/ 0 w 7223760"/>
              <a:gd name="connsiteY0" fmla="*/ 0 h 928868"/>
              <a:gd name="connsiteX1" fmla="*/ 801181 w 7223760"/>
              <a:gd name="connsiteY1" fmla="*/ 0 h 928868"/>
              <a:gd name="connsiteX2" fmla="*/ 1313411 w 7223760"/>
              <a:gd name="connsiteY2" fmla="*/ 0 h 928868"/>
              <a:gd name="connsiteX3" fmla="*/ 1825641 w 7223760"/>
              <a:gd name="connsiteY3" fmla="*/ 0 h 928868"/>
              <a:gd name="connsiteX4" fmla="*/ 2265634 w 7223760"/>
              <a:gd name="connsiteY4" fmla="*/ 0 h 928868"/>
              <a:gd name="connsiteX5" fmla="*/ 3066814 w 7223760"/>
              <a:gd name="connsiteY5" fmla="*/ 0 h 928868"/>
              <a:gd name="connsiteX6" fmla="*/ 3651282 w 7223760"/>
              <a:gd name="connsiteY6" fmla="*/ 0 h 928868"/>
              <a:gd name="connsiteX7" fmla="*/ 4163513 w 7223760"/>
              <a:gd name="connsiteY7" fmla="*/ 0 h 928868"/>
              <a:gd name="connsiteX8" fmla="*/ 4675743 w 7223760"/>
              <a:gd name="connsiteY8" fmla="*/ 0 h 928868"/>
              <a:gd name="connsiteX9" fmla="*/ 5260211 w 7223760"/>
              <a:gd name="connsiteY9" fmla="*/ 0 h 928868"/>
              <a:gd name="connsiteX10" fmla="*/ 6061391 w 7223760"/>
              <a:gd name="connsiteY10" fmla="*/ 0 h 928868"/>
              <a:gd name="connsiteX11" fmla="*/ 7223760 w 7223760"/>
              <a:gd name="connsiteY11" fmla="*/ 0 h 928868"/>
              <a:gd name="connsiteX12" fmla="*/ 7223760 w 7223760"/>
              <a:gd name="connsiteY12" fmla="*/ 436568 h 928868"/>
              <a:gd name="connsiteX13" fmla="*/ 7223760 w 7223760"/>
              <a:gd name="connsiteY13" fmla="*/ 928868 h 928868"/>
              <a:gd name="connsiteX14" fmla="*/ 6711530 w 7223760"/>
              <a:gd name="connsiteY14" fmla="*/ 928868 h 928868"/>
              <a:gd name="connsiteX15" fmla="*/ 6127062 w 7223760"/>
              <a:gd name="connsiteY15" fmla="*/ 928868 h 928868"/>
              <a:gd name="connsiteX16" fmla="*/ 5470356 w 7223760"/>
              <a:gd name="connsiteY16" fmla="*/ 928868 h 928868"/>
              <a:gd name="connsiteX17" fmla="*/ 4958126 w 7223760"/>
              <a:gd name="connsiteY17" fmla="*/ 928868 h 928868"/>
              <a:gd name="connsiteX18" fmla="*/ 4445896 w 7223760"/>
              <a:gd name="connsiteY18" fmla="*/ 928868 h 928868"/>
              <a:gd name="connsiteX19" fmla="*/ 3789190 w 7223760"/>
              <a:gd name="connsiteY19" fmla="*/ 928868 h 928868"/>
              <a:gd name="connsiteX20" fmla="*/ 2988010 w 7223760"/>
              <a:gd name="connsiteY20" fmla="*/ 928868 h 928868"/>
              <a:gd name="connsiteX21" fmla="*/ 2259067 w 7223760"/>
              <a:gd name="connsiteY21" fmla="*/ 928868 h 928868"/>
              <a:gd name="connsiteX22" fmla="*/ 1674599 w 7223760"/>
              <a:gd name="connsiteY22" fmla="*/ 928868 h 928868"/>
              <a:gd name="connsiteX23" fmla="*/ 1017893 w 7223760"/>
              <a:gd name="connsiteY23" fmla="*/ 928868 h 928868"/>
              <a:gd name="connsiteX24" fmla="*/ 577901 w 7223760"/>
              <a:gd name="connsiteY24" fmla="*/ 928868 h 928868"/>
              <a:gd name="connsiteX25" fmla="*/ 0 w 7223760"/>
              <a:gd name="connsiteY25" fmla="*/ 928868 h 928868"/>
              <a:gd name="connsiteX26" fmla="*/ 0 w 7223760"/>
              <a:gd name="connsiteY26" fmla="*/ 492300 h 928868"/>
              <a:gd name="connsiteX27" fmla="*/ 0 w 7223760"/>
              <a:gd name="connsiteY27" fmla="*/ 0 h 9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23760" h="928868" extrusionOk="0">
                <a:moveTo>
                  <a:pt x="0" y="0"/>
                </a:moveTo>
                <a:cubicBezTo>
                  <a:pt x="228755" y="-6377"/>
                  <a:pt x="504055" y="6452"/>
                  <a:pt x="801181" y="0"/>
                </a:cubicBezTo>
                <a:cubicBezTo>
                  <a:pt x="1098307" y="-6452"/>
                  <a:pt x="1157704" y="11289"/>
                  <a:pt x="1313411" y="0"/>
                </a:cubicBezTo>
                <a:cubicBezTo>
                  <a:pt x="1469118" y="-11289"/>
                  <a:pt x="1643873" y="-17852"/>
                  <a:pt x="1825641" y="0"/>
                </a:cubicBezTo>
                <a:cubicBezTo>
                  <a:pt x="2007409" y="17852"/>
                  <a:pt x="2141573" y="-16366"/>
                  <a:pt x="2265634" y="0"/>
                </a:cubicBezTo>
                <a:cubicBezTo>
                  <a:pt x="2389695" y="16366"/>
                  <a:pt x="2894916" y="32515"/>
                  <a:pt x="3066814" y="0"/>
                </a:cubicBezTo>
                <a:cubicBezTo>
                  <a:pt x="3238712" y="-32515"/>
                  <a:pt x="3472286" y="17049"/>
                  <a:pt x="3651282" y="0"/>
                </a:cubicBezTo>
                <a:cubicBezTo>
                  <a:pt x="3830278" y="-17049"/>
                  <a:pt x="3920118" y="-15334"/>
                  <a:pt x="4163513" y="0"/>
                </a:cubicBezTo>
                <a:cubicBezTo>
                  <a:pt x="4406908" y="15334"/>
                  <a:pt x="4549235" y="23726"/>
                  <a:pt x="4675743" y="0"/>
                </a:cubicBezTo>
                <a:cubicBezTo>
                  <a:pt x="4802251" y="-23726"/>
                  <a:pt x="4995511" y="-3566"/>
                  <a:pt x="5260211" y="0"/>
                </a:cubicBezTo>
                <a:cubicBezTo>
                  <a:pt x="5524911" y="3566"/>
                  <a:pt x="5878756" y="-4537"/>
                  <a:pt x="6061391" y="0"/>
                </a:cubicBezTo>
                <a:cubicBezTo>
                  <a:pt x="6244026" y="4537"/>
                  <a:pt x="6720607" y="48494"/>
                  <a:pt x="7223760" y="0"/>
                </a:cubicBezTo>
                <a:cubicBezTo>
                  <a:pt x="7209909" y="102376"/>
                  <a:pt x="7207197" y="232758"/>
                  <a:pt x="7223760" y="436568"/>
                </a:cubicBezTo>
                <a:cubicBezTo>
                  <a:pt x="7240323" y="640378"/>
                  <a:pt x="7247582" y="726504"/>
                  <a:pt x="7223760" y="928868"/>
                </a:cubicBezTo>
                <a:cubicBezTo>
                  <a:pt x="7103726" y="939916"/>
                  <a:pt x="6873316" y="911126"/>
                  <a:pt x="6711530" y="928868"/>
                </a:cubicBezTo>
                <a:cubicBezTo>
                  <a:pt x="6549744" y="946611"/>
                  <a:pt x="6284354" y="918617"/>
                  <a:pt x="6127062" y="928868"/>
                </a:cubicBezTo>
                <a:cubicBezTo>
                  <a:pt x="5969770" y="939119"/>
                  <a:pt x="5678987" y="909514"/>
                  <a:pt x="5470356" y="928868"/>
                </a:cubicBezTo>
                <a:cubicBezTo>
                  <a:pt x="5261725" y="948222"/>
                  <a:pt x="5129912" y="949451"/>
                  <a:pt x="4958126" y="928868"/>
                </a:cubicBezTo>
                <a:cubicBezTo>
                  <a:pt x="4786340" y="908286"/>
                  <a:pt x="4623185" y="916169"/>
                  <a:pt x="4445896" y="928868"/>
                </a:cubicBezTo>
                <a:cubicBezTo>
                  <a:pt x="4268607" y="941568"/>
                  <a:pt x="4101606" y="905806"/>
                  <a:pt x="3789190" y="928868"/>
                </a:cubicBezTo>
                <a:cubicBezTo>
                  <a:pt x="3476774" y="951930"/>
                  <a:pt x="3344075" y="903218"/>
                  <a:pt x="2988010" y="928868"/>
                </a:cubicBezTo>
                <a:cubicBezTo>
                  <a:pt x="2631945" y="954518"/>
                  <a:pt x="2576054" y="931976"/>
                  <a:pt x="2259067" y="928868"/>
                </a:cubicBezTo>
                <a:cubicBezTo>
                  <a:pt x="1942080" y="925760"/>
                  <a:pt x="1877662" y="903664"/>
                  <a:pt x="1674599" y="928868"/>
                </a:cubicBezTo>
                <a:cubicBezTo>
                  <a:pt x="1471536" y="954072"/>
                  <a:pt x="1330798" y="934827"/>
                  <a:pt x="1017893" y="928868"/>
                </a:cubicBezTo>
                <a:cubicBezTo>
                  <a:pt x="704988" y="922909"/>
                  <a:pt x="683871" y="927102"/>
                  <a:pt x="577901" y="928868"/>
                </a:cubicBezTo>
                <a:cubicBezTo>
                  <a:pt x="471931" y="930634"/>
                  <a:pt x="192916" y="912128"/>
                  <a:pt x="0" y="928868"/>
                </a:cubicBezTo>
                <a:cubicBezTo>
                  <a:pt x="19873" y="753865"/>
                  <a:pt x="-5620" y="611643"/>
                  <a:pt x="0" y="492300"/>
                </a:cubicBezTo>
                <a:cubicBezTo>
                  <a:pt x="5620" y="372957"/>
                  <a:pt x="-18529" y="22192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47170710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5507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82C8B5-B636-6F7D-E64C-AD64370D88D5}"/>
              </a:ext>
            </a:extLst>
          </p:cNvPr>
          <p:cNvSpPr/>
          <p:nvPr/>
        </p:nvSpPr>
        <p:spPr>
          <a:xfrm>
            <a:off x="1342663" y="2627453"/>
            <a:ext cx="4132162" cy="168990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9B7518-508A-9D85-7C2B-067E13B772F9}"/>
              </a:ext>
            </a:extLst>
          </p:cNvPr>
          <p:cNvSpPr/>
          <p:nvPr/>
        </p:nvSpPr>
        <p:spPr>
          <a:xfrm>
            <a:off x="1342663" y="4502552"/>
            <a:ext cx="4132162" cy="168990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1B6D67-1985-0532-DADC-77065EB88F79}"/>
              </a:ext>
            </a:extLst>
          </p:cNvPr>
          <p:cNvSpPr/>
          <p:nvPr/>
        </p:nvSpPr>
        <p:spPr>
          <a:xfrm>
            <a:off x="6285053" y="2627453"/>
            <a:ext cx="4838218" cy="168990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10164F-6C11-DCD6-7802-283C9AF4BC8F}"/>
              </a:ext>
            </a:extLst>
          </p:cNvPr>
          <p:cNvSpPr/>
          <p:nvPr/>
        </p:nvSpPr>
        <p:spPr>
          <a:xfrm>
            <a:off x="6285053" y="4502552"/>
            <a:ext cx="4838218" cy="168990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A8B12-D73E-192F-12D9-A330318964C0}"/>
              </a:ext>
            </a:extLst>
          </p:cNvPr>
          <p:cNvSpPr txBox="1"/>
          <p:nvPr/>
        </p:nvSpPr>
        <p:spPr>
          <a:xfrm>
            <a:off x="701040" y="512355"/>
            <a:ext cx="792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MY" sz="2800" b="0" i="0" u="none" strike="noStrike" dirty="0">
                <a:solidFill>
                  <a:srgbClr val="000000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Prediction Models for GVI</a:t>
            </a:r>
            <a:endParaRPr lang="en-MY" sz="2800" b="0" dirty="0"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D898C-E29F-0E3C-98C9-F6196535B985}"/>
              </a:ext>
            </a:extLst>
          </p:cNvPr>
          <p:cNvSpPr txBox="1"/>
          <p:nvPr/>
        </p:nvSpPr>
        <p:spPr>
          <a:xfrm>
            <a:off x="1600200" y="1648772"/>
            <a:ext cx="35509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Unsupervised Segmentation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Detect green pixels algorithmically in street view images collected and compute its area over the area of whole image.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simple, no training required. </a:t>
            </a:r>
          </a:p>
          <a:p>
            <a:r>
              <a:rPr lang="en-US" dirty="0"/>
              <a:t>Cons: might factor in man-made green objects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561F1-004C-9B4F-0D93-49E6A00CA22E}"/>
              </a:ext>
            </a:extLst>
          </p:cNvPr>
          <p:cNvSpPr txBox="1"/>
          <p:nvPr/>
        </p:nvSpPr>
        <p:spPr>
          <a:xfrm>
            <a:off x="6416041" y="1654966"/>
            <a:ext cx="441959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Deep Learning Models</a:t>
            </a:r>
          </a:p>
          <a:p>
            <a:endParaRPr lang="en-US" sz="2400" dirty="0"/>
          </a:p>
          <a:p>
            <a:br>
              <a:rPr lang="en-US" dirty="0"/>
            </a:br>
            <a:r>
              <a:rPr lang="en-US" dirty="0"/>
              <a:t>Manually masking the areas in image consisting of greeneries to generate ground truth to train supervised deep learning models that can detect areas consisting of greeneries.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D6545-73E1-1117-E72B-FD22EB330F9D}"/>
              </a:ext>
            </a:extLst>
          </p:cNvPr>
          <p:cNvSpPr txBox="1"/>
          <p:nvPr/>
        </p:nvSpPr>
        <p:spPr>
          <a:xfrm>
            <a:off x="6416041" y="4795180"/>
            <a:ext cx="3825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Pros: able to achieve higher accuracy</a:t>
            </a:r>
          </a:p>
          <a:p>
            <a:r>
              <a:rPr lang="en-US" dirty="0"/>
              <a:t>Cons: long training time, ground truth generation subjects to human induced errors. </a:t>
            </a:r>
          </a:p>
        </p:txBody>
      </p:sp>
    </p:spTree>
    <p:extLst>
      <p:ext uri="{BB962C8B-B14F-4D97-AF65-F5344CB8AC3E}">
        <p14:creationId xmlns:p14="http://schemas.microsoft.com/office/powerpoint/2010/main" val="1573915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2033</Words>
  <Application>Microsoft Office PowerPoint</Application>
  <PresentationFormat>Widescreen</PresentationFormat>
  <Paragraphs>287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EB Garamond</vt:lpstr>
      <vt:lpstr>Roboto Mono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 Jun Chong</dc:creator>
  <cp:lastModifiedBy>Xian Jun Chong</cp:lastModifiedBy>
  <cp:revision>5</cp:revision>
  <dcterms:created xsi:type="dcterms:W3CDTF">2023-01-15T17:56:24Z</dcterms:created>
  <dcterms:modified xsi:type="dcterms:W3CDTF">2023-05-25T16:18:41Z</dcterms:modified>
</cp:coreProperties>
</file>